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3"/>
  </p:notesMasterIdLst>
  <p:handoutMasterIdLst>
    <p:handoutMasterId r:id="rId44"/>
  </p:handoutMasterIdLst>
  <p:sldIdLst>
    <p:sldId id="256" r:id="rId2"/>
    <p:sldId id="276" r:id="rId3"/>
    <p:sldId id="277" r:id="rId4"/>
    <p:sldId id="278" r:id="rId5"/>
    <p:sldId id="291" r:id="rId6"/>
    <p:sldId id="305" r:id="rId7"/>
    <p:sldId id="306" r:id="rId8"/>
    <p:sldId id="317" r:id="rId9"/>
    <p:sldId id="307" r:id="rId10"/>
    <p:sldId id="294" r:id="rId11"/>
    <p:sldId id="257" r:id="rId12"/>
    <p:sldId id="308" r:id="rId13"/>
    <p:sldId id="321" r:id="rId14"/>
    <p:sldId id="309" r:id="rId15"/>
    <p:sldId id="322" r:id="rId16"/>
    <p:sldId id="259" r:id="rId17"/>
    <p:sldId id="312" r:id="rId18"/>
    <p:sldId id="323" r:id="rId19"/>
    <p:sldId id="260" r:id="rId20"/>
    <p:sldId id="262" r:id="rId21"/>
    <p:sldId id="324" r:id="rId22"/>
    <p:sldId id="311" r:id="rId23"/>
    <p:sldId id="326" r:id="rId24"/>
    <p:sldId id="315" r:id="rId25"/>
    <p:sldId id="310" r:id="rId26"/>
    <p:sldId id="271" r:id="rId27"/>
    <p:sldId id="296" r:id="rId28"/>
    <p:sldId id="272" r:id="rId29"/>
    <p:sldId id="316" r:id="rId30"/>
    <p:sldId id="273" r:id="rId31"/>
    <p:sldId id="274" r:id="rId32"/>
    <p:sldId id="279" r:id="rId33"/>
    <p:sldId id="280" r:id="rId34"/>
    <p:sldId id="318" r:id="rId35"/>
    <p:sldId id="281" r:id="rId36"/>
    <p:sldId id="319" r:id="rId37"/>
    <p:sldId id="283" r:id="rId38"/>
    <p:sldId id="284" r:id="rId39"/>
    <p:sldId id="286" r:id="rId40"/>
    <p:sldId id="290" r:id="rId41"/>
    <p:sldId id="301" r:id="rId42"/>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87670" autoAdjust="0"/>
  </p:normalViewPr>
  <p:slideViewPr>
    <p:cSldViewPr>
      <p:cViewPr>
        <p:scale>
          <a:sx n="75" d="100"/>
          <a:sy n="75" d="100"/>
        </p:scale>
        <p:origin x="-12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4C1D3E2A-3F18-4269-9762-0CE5DFA43E9C}" type="datetimeFigureOut">
              <a:rPr lang="en-US" smtClean="0"/>
              <a:t>10/1/2018</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E405676-25AC-403B-B950-C89F68124CF2}" type="slidenum">
              <a:rPr lang="en-US" smtClean="0"/>
              <a:t>‹#›</a:t>
            </a:fld>
            <a:endParaRPr lang="en-US"/>
          </a:p>
        </p:txBody>
      </p:sp>
    </p:spTree>
    <p:extLst>
      <p:ext uri="{BB962C8B-B14F-4D97-AF65-F5344CB8AC3E}">
        <p14:creationId xmlns:p14="http://schemas.microsoft.com/office/powerpoint/2010/main" val="3808545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43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4305"/>
          </a:xfrm>
          <a:prstGeom prst="rect">
            <a:avLst/>
          </a:prstGeom>
        </p:spPr>
        <p:txBody>
          <a:bodyPr vert="horz" lIns="91440" tIns="45720" rIns="91440" bIns="45720" rtlCol="0"/>
          <a:lstStyle>
            <a:lvl1pPr algn="r">
              <a:defRPr sz="1200"/>
            </a:lvl1pPr>
          </a:lstStyle>
          <a:p>
            <a:fld id="{0D8C85B4-1CC6-4F53-ACDA-94B2F53CD6A7}" type="datetimeFigureOut">
              <a:rPr lang="en-US" smtClean="0"/>
              <a:t>10/1/2018</a:t>
            </a:fld>
            <a:endParaRPr lang="en-US"/>
          </a:p>
        </p:txBody>
      </p:sp>
      <p:sp>
        <p:nvSpPr>
          <p:cNvPr id="4" name="Slide Image Placeholder 3"/>
          <p:cNvSpPr>
            <a:spLocks noGrp="1" noRot="1" noChangeAspect="1"/>
          </p:cNvSpPr>
          <p:nvPr>
            <p:ph type="sldImg" idx="2"/>
          </p:nvPr>
        </p:nvSpPr>
        <p:spPr>
          <a:xfrm>
            <a:off x="31051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00179"/>
            <a:ext cx="7437120" cy="270057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95"/>
            <a:ext cx="4028440" cy="3443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13695"/>
            <a:ext cx="4028440" cy="344305"/>
          </a:xfrm>
          <a:prstGeom prst="rect">
            <a:avLst/>
          </a:prstGeom>
        </p:spPr>
        <p:txBody>
          <a:bodyPr vert="horz" lIns="91440" tIns="45720" rIns="91440" bIns="45720" rtlCol="0" anchor="b"/>
          <a:lstStyle>
            <a:lvl1pPr algn="r">
              <a:defRPr sz="1200"/>
            </a:lvl1pPr>
          </a:lstStyle>
          <a:p>
            <a:fld id="{1FB4DE5C-F0B8-4838-B3E3-4D868A81D621}" type="slidenum">
              <a:rPr lang="en-US" smtClean="0"/>
              <a:t>‹#›</a:t>
            </a:fld>
            <a:endParaRPr lang="en-US"/>
          </a:p>
        </p:txBody>
      </p:sp>
    </p:spTree>
    <p:extLst>
      <p:ext uri="{BB962C8B-B14F-4D97-AF65-F5344CB8AC3E}">
        <p14:creationId xmlns:p14="http://schemas.microsoft.com/office/powerpoint/2010/main" val="251669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bi.nlm.nih.gov/pmc/articles/PMC5688658/#CR11"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THIRD STAGE: TIME BETWEEN BIRTH OF THE BABY</a:t>
            </a:r>
            <a:r>
              <a:rPr lang="en-US" baseline="0" dirty="0" smtClean="0"/>
              <a:t> AND COMPLATE EXPLUSION OF THE UTERUS. </a:t>
            </a:r>
          </a:p>
          <a:p>
            <a:endParaRPr lang="en-US" baseline="0" dirty="0" smtClean="0"/>
          </a:p>
          <a:p>
            <a:r>
              <a:rPr lang="en-US" sz="1200" b="0" kern="1200" dirty="0" smtClean="0">
                <a:solidFill>
                  <a:schemeClr val="tx1"/>
                </a:solidFill>
                <a:effectLst/>
                <a:latin typeface="+mn-lt"/>
                <a:ea typeface="+mn-ea"/>
                <a:cs typeface="+mn-cs"/>
              </a:rPr>
              <a:t>applying counter pressure to help deliver the placenta </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4</a:t>
            </a:fld>
            <a:endParaRPr lang="en-US"/>
          </a:p>
        </p:txBody>
      </p:sp>
    </p:spTree>
    <p:extLst>
      <p:ext uri="{BB962C8B-B14F-4D97-AF65-F5344CB8AC3E}">
        <p14:creationId xmlns:p14="http://schemas.microsoft.com/office/powerpoint/2010/main" val="1171229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11</a:t>
            </a:fld>
            <a:endParaRPr lang="en-US"/>
          </a:p>
        </p:txBody>
      </p:sp>
    </p:spTree>
    <p:extLst>
      <p:ext uri="{BB962C8B-B14F-4D97-AF65-F5344CB8AC3E}">
        <p14:creationId xmlns:p14="http://schemas.microsoft.com/office/powerpoint/2010/main" val="2072331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trials are used to assess whether the effect of a new drug is not worse than an active comparator by more than a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margin. If the difference between the new drug and the active comparator does not exceed this </a:t>
            </a:r>
            <a:r>
              <a:rPr lang="en-US" sz="1200" b="0" i="0" kern="1200" dirty="0" err="1" smtClean="0">
                <a:solidFill>
                  <a:schemeClr val="tx1"/>
                </a:solidFill>
                <a:effectLst/>
                <a:latin typeface="+mn-lt"/>
                <a:ea typeface="+mn-ea"/>
                <a:cs typeface="+mn-cs"/>
              </a:rPr>
              <a:t>prespecified</a:t>
            </a:r>
            <a:r>
              <a:rPr lang="en-US" sz="1200" b="0" i="0" kern="1200" dirty="0" smtClean="0">
                <a:solidFill>
                  <a:schemeClr val="tx1"/>
                </a:solidFill>
                <a:effectLst/>
                <a:latin typeface="+mn-lt"/>
                <a:ea typeface="+mn-ea"/>
                <a:cs typeface="+mn-cs"/>
              </a:rPr>
              <a:t> margin,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can be concluded. </a:t>
            </a:r>
          </a:p>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12</a:t>
            </a:fld>
            <a:endParaRPr lang="en-US"/>
          </a:p>
        </p:txBody>
      </p:sp>
    </p:spTree>
    <p:extLst>
      <p:ext uri="{BB962C8B-B14F-4D97-AF65-F5344CB8AC3E}">
        <p14:creationId xmlns:p14="http://schemas.microsoft.com/office/powerpoint/2010/main" val="2724724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Per protocol analysis excludes patients who deviated from the protocol. It can introduce a form of bias called attrition bias, in which the groups of patients being compared no longer have similar characteristics.</a:t>
            </a:r>
          </a:p>
          <a:p>
            <a:endParaRPr lang="en-US" dirty="0" smtClean="0"/>
          </a:p>
          <a:p>
            <a:r>
              <a:rPr lang="en-US" sz="1200" b="0" i="0" kern="1200" dirty="0" smtClean="0">
                <a:solidFill>
                  <a:schemeClr val="tx1"/>
                </a:solidFill>
                <a:effectLst/>
                <a:latin typeface="+mn-lt"/>
                <a:ea typeface="+mn-ea"/>
                <a:cs typeface="+mn-cs"/>
              </a:rPr>
              <a:t>In intention to treat analysis, the results from all patients assigned to a group are taken into account, including those who deviated from the protocol. </a:t>
            </a:r>
          </a:p>
          <a:p>
            <a:r>
              <a:rPr lang="en-US" sz="1200" b="0" i="0" kern="1200" dirty="0" smtClean="0">
                <a:solidFill>
                  <a:schemeClr val="tx1"/>
                </a:solidFill>
                <a:effectLst/>
                <a:latin typeface="+mn-lt"/>
                <a:ea typeface="+mn-ea"/>
                <a:cs typeface="+mn-cs"/>
              </a:rPr>
              <a:t>The results of per protocol analysis usually provide a lower level of evidence but better reflect the effects of treatment when taken in an optimal manner. Per protocol analysis is particularly useful for interpreting non-inferiority trials and, under given conditions, for </a:t>
            </a:r>
            <a:r>
              <a:rPr lang="en-US" sz="1200" b="0" i="0" kern="1200" dirty="0" err="1" smtClean="0">
                <a:solidFill>
                  <a:schemeClr val="tx1"/>
                </a:solidFill>
                <a:effectLst/>
                <a:latin typeface="+mn-lt"/>
                <a:ea typeface="+mn-ea"/>
                <a:cs typeface="+mn-cs"/>
              </a:rPr>
              <a:t>analysing</a:t>
            </a:r>
            <a:r>
              <a:rPr lang="en-US" sz="1200" b="0" i="0" kern="1200" dirty="0" smtClean="0">
                <a:solidFill>
                  <a:schemeClr val="tx1"/>
                </a:solidFill>
                <a:effectLst/>
                <a:latin typeface="+mn-lt"/>
                <a:ea typeface="+mn-ea"/>
                <a:cs typeface="+mn-cs"/>
              </a:rPr>
              <a:t> the adverse effects of treatments. Be wary of "modified" intention to treat analyses that do not include all patients assigned to a group by </a:t>
            </a:r>
            <a:r>
              <a:rPr lang="en-US" sz="1200" b="0" i="0" kern="1200" dirty="0" err="1" smtClean="0">
                <a:solidFill>
                  <a:schemeClr val="tx1"/>
                </a:solidFill>
                <a:effectLst/>
                <a:latin typeface="+mn-lt"/>
                <a:ea typeface="+mn-ea"/>
                <a:cs typeface="+mn-cs"/>
              </a:rPr>
              <a:t>randomisation</a:t>
            </a:r>
            <a:r>
              <a:rPr lang="en-US" sz="1200" b="0" i="0" kern="1200" dirty="0" smtClean="0">
                <a:solidFill>
                  <a:schemeClr val="tx1"/>
                </a:solidFill>
                <a:effectLst/>
                <a:latin typeface="+mn-lt"/>
                <a:ea typeface="+mn-ea"/>
                <a:cs typeface="+mn-cs"/>
              </a:rPr>
              <a:t>: they are actually "extended" per protocol analyses.</a:t>
            </a:r>
          </a:p>
          <a:p>
            <a:endParaRPr lang="en-US" sz="1200" b="0" i="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Analyses were planned according to the modified</a:t>
            </a:r>
          </a:p>
          <a:p>
            <a:r>
              <a:rPr lang="en-GB" sz="1200" b="0" i="0" u="none" strike="noStrike" kern="1200" baseline="0" dirty="0" smtClean="0">
                <a:solidFill>
                  <a:schemeClr val="tx1"/>
                </a:solidFill>
                <a:latin typeface="+mn-lt"/>
                <a:ea typeface="+mn-ea"/>
                <a:cs typeface="+mn-cs"/>
              </a:rPr>
              <a:t>intention-to-treat and per-protocol populations.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modified intention-to-treat population</a:t>
            </a:r>
          </a:p>
          <a:p>
            <a:r>
              <a:rPr lang="en-US" sz="1200" b="0" i="0" u="none" strike="noStrike" kern="1200" baseline="0" dirty="0" smtClean="0">
                <a:solidFill>
                  <a:schemeClr val="tx1"/>
                </a:solidFill>
                <a:latin typeface="+mn-lt"/>
                <a:ea typeface="+mn-ea"/>
                <a:cs typeface="+mn-cs"/>
              </a:rPr>
              <a:t>included all the participants who underwent randomization</a:t>
            </a:r>
          </a:p>
          <a:p>
            <a:r>
              <a:rPr lang="en-US" sz="1200" b="0" i="0" u="none" strike="noStrike" kern="1200" baseline="0" dirty="0" smtClean="0">
                <a:solidFill>
                  <a:schemeClr val="tx1"/>
                </a:solidFill>
                <a:latin typeface="+mn-lt"/>
                <a:ea typeface="+mn-ea"/>
                <a:cs typeface="+mn-cs"/>
              </a:rPr>
              <a:t>except those who withdrew consent,</a:t>
            </a:r>
          </a:p>
          <a:p>
            <a:r>
              <a:rPr lang="en-US" sz="1200" b="0" i="0" u="none" strike="noStrike" kern="1200" baseline="0" dirty="0" smtClean="0">
                <a:solidFill>
                  <a:schemeClr val="tx1"/>
                </a:solidFill>
                <a:latin typeface="+mn-lt"/>
                <a:ea typeface="+mn-ea"/>
                <a:cs typeface="+mn-cs"/>
              </a:rPr>
              <a:t>those whose consent form was missing from</a:t>
            </a:r>
          </a:p>
          <a:p>
            <a:r>
              <a:rPr lang="en-US" sz="1200" b="0" i="0" u="none" strike="noStrike" kern="1200" baseline="0" dirty="0" smtClean="0">
                <a:solidFill>
                  <a:schemeClr val="tx1"/>
                </a:solidFill>
                <a:latin typeface="+mn-lt"/>
                <a:ea typeface="+mn-ea"/>
                <a:cs typeface="+mn-cs"/>
              </a:rPr>
              <a:t>source documents, and those who underwent cesarean</a:t>
            </a:r>
          </a:p>
          <a:p>
            <a:r>
              <a:rPr lang="en-US" sz="1200" b="0" i="0" u="none" strike="noStrike" kern="1200" baseline="0" dirty="0" smtClean="0">
                <a:solidFill>
                  <a:schemeClr val="tx1"/>
                </a:solidFill>
                <a:latin typeface="+mn-lt"/>
                <a:ea typeface="+mn-ea"/>
                <a:cs typeface="+mn-cs"/>
              </a:rPr>
              <a:t>section.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The per-protocol population included</a:t>
            </a:r>
          </a:p>
          <a:p>
            <a:r>
              <a:rPr lang="en-US" sz="1200" b="0" i="0" u="none" strike="noStrike" kern="1200" baseline="0" dirty="0" smtClean="0">
                <a:solidFill>
                  <a:schemeClr val="tx1"/>
                </a:solidFill>
                <a:latin typeface="+mn-lt"/>
                <a:ea typeface="+mn-ea"/>
                <a:cs typeface="+mn-cs"/>
              </a:rPr>
              <a:t>all the participants who received the assigned</a:t>
            </a:r>
          </a:p>
          <a:p>
            <a:r>
              <a:rPr lang="en-US" sz="1200" b="0" i="0" u="none" strike="noStrike" kern="1200" baseline="0" dirty="0" smtClean="0">
                <a:solidFill>
                  <a:schemeClr val="tx1"/>
                </a:solidFill>
                <a:latin typeface="+mn-lt"/>
                <a:ea typeface="+mn-ea"/>
                <a:cs typeface="+mn-cs"/>
              </a:rPr>
              <a:t>treatment within 3 minutes after delivery.</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Intention-to-treat analysis is a comparison of the treatment groups that includes all patients as originally allocated after randomization. This is the recommended method in superiority trials to avoid any bias.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Per-protocol analysis is a comparison of treatment groups that includes only those patients who completed the treatment originally allocated. If done alone, this analysis leads to bias.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intention-to-treat principle defines that </a:t>
            </a:r>
            <a:r>
              <a:rPr lang="en-US" sz="1200" b="1" i="0" kern="1200" dirty="0" smtClean="0">
                <a:solidFill>
                  <a:schemeClr val="tx1"/>
                </a:solidFill>
                <a:effectLst/>
                <a:latin typeface="+mn-lt"/>
                <a:ea typeface="+mn-ea"/>
                <a:cs typeface="+mn-cs"/>
              </a:rPr>
              <a:t>every patient randomized</a:t>
            </a:r>
            <a:r>
              <a:rPr lang="en-US" sz="1200" b="0" i="0" kern="1200" dirty="0" smtClean="0">
                <a:solidFill>
                  <a:schemeClr val="tx1"/>
                </a:solidFill>
                <a:effectLst/>
                <a:latin typeface="+mn-lt"/>
                <a:ea typeface="+mn-ea"/>
                <a:cs typeface="+mn-cs"/>
              </a:rPr>
              <a:t> to the clinical study should enter the primary analysis. Accordingly, patients who drop out prematurely, are non-compliant to the study treatment, or even take the wrong study treatment, are included in the primary analysis within the respective treatment group they have been assigned to at randomization (“as randomized”).n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trials, both intention to treat and per-protocol analysis are recommended; both approaches should support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Consequently, in an analysis according to the ITT principle, the original randomization and the number of patients in the treatment groups remain unchanged, the analysis population is as complete as possible, and a potential bias due to exclusion of patients is avoided. Thus, the patient set used for the primary analysis according to the ITT principle is called “</a:t>
            </a:r>
            <a:r>
              <a:rPr lang="en-US" sz="1200" b="1" i="0" kern="1200" dirty="0" smtClean="0">
                <a:solidFill>
                  <a:schemeClr val="tx1"/>
                </a:solidFill>
                <a:effectLst/>
                <a:latin typeface="+mn-lt"/>
                <a:ea typeface="+mn-ea"/>
                <a:cs typeface="+mn-cs"/>
              </a:rPr>
              <a:t>full analysis set</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There are only some specific reasons that might cause an </a:t>
            </a:r>
            <a:r>
              <a:rPr lang="en-US" sz="1200" b="1" i="0" kern="1200" dirty="0" smtClean="0">
                <a:solidFill>
                  <a:schemeClr val="tx1"/>
                </a:solidFill>
                <a:effectLst/>
                <a:latin typeface="+mn-lt"/>
                <a:ea typeface="+mn-ea"/>
                <a:cs typeface="+mn-cs"/>
              </a:rPr>
              <a:t>exclusion of a patient</a:t>
            </a:r>
            <a:r>
              <a:rPr lang="en-US" sz="1200" b="0" i="0" kern="1200" dirty="0" smtClean="0">
                <a:solidFill>
                  <a:schemeClr val="tx1"/>
                </a:solidFill>
                <a:effectLst/>
                <a:latin typeface="+mn-lt"/>
                <a:ea typeface="+mn-ea"/>
                <a:cs typeface="+mn-cs"/>
              </a:rPr>
              <a:t> from the full analysis set:</a:t>
            </a:r>
          </a:p>
          <a:p>
            <a:r>
              <a:rPr lang="en-US" sz="1200" b="1" i="0" kern="1200" dirty="0" smtClean="0">
                <a:solidFill>
                  <a:schemeClr val="tx1"/>
                </a:solidFill>
                <a:effectLst/>
                <a:latin typeface="+mn-lt"/>
                <a:ea typeface="+mn-ea"/>
                <a:cs typeface="+mn-cs"/>
              </a:rPr>
              <a:t>no treatment</a:t>
            </a:r>
            <a:r>
              <a:rPr lang="en-US" sz="1200" b="0" i="0" kern="1200" dirty="0" smtClean="0">
                <a:solidFill>
                  <a:schemeClr val="tx1"/>
                </a:solidFill>
                <a:effectLst/>
                <a:latin typeface="+mn-lt"/>
                <a:ea typeface="+mn-ea"/>
                <a:cs typeface="+mn-cs"/>
              </a:rPr>
              <a:t> was applied at all</a:t>
            </a:r>
          </a:p>
          <a:p>
            <a:r>
              <a:rPr lang="en-US" sz="1200" b="0" i="0" kern="1200" dirty="0" smtClean="0">
                <a:solidFill>
                  <a:schemeClr val="tx1"/>
                </a:solidFill>
                <a:effectLst/>
                <a:latin typeface="+mn-lt"/>
                <a:ea typeface="+mn-ea"/>
                <a:cs typeface="+mn-cs"/>
              </a:rPr>
              <a:t>there are </a:t>
            </a:r>
            <a:r>
              <a:rPr lang="en-US" sz="1200" b="1" i="0" kern="1200" dirty="0" smtClean="0">
                <a:solidFill>
                  <a:schemeClr val="tx1"/>
                </a:solidFill>
                <a:effectLst/>
                <a:latin typeface="+mn-lt"/>
                <a:ea typeface="+mn-ea"/>
                <a:cs typeface="+mn-cs"/>
              </a:rPr>
              <a:t>no data</a:t>
            </a:r>
            <a:r>
              <a:rPr lang="en-US" sz="1200" b="0" i="0" kern="1200" dirty="0" smtClean="0">
                <a:solidFill>
                  <a:schemeClr val="tx1"/>
                </a:solidFill>
                <a:effectLst/>
                <a:latin typeface="+mn-lt"/>
                <a:ea typeface="+mn-ea"/>
                <a:cs typeface="+mn-cs"/>
              </a:rPr>
              <a:t> available after randomization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While an analysis according to the ITT principle aims to preserve the original randomization and to avoid potential bias due to exclusion of patients, the aim of a per-protocol (PP) analysis is to identify a </a:t>
            </a:r>
            <a:r>
              <a:rPr lang="en-US" sz="1200" b="1" i="0" kern="1200" dirty="0" smtClean="0">
                <a:solidFill>
                  <a:schemeClr val="tx1"/>
                </a:solidFill>
                <a:effectLst/>
                <a:latin typeface="+mn-lt"/>
                <a:ea typeface="+mn-ea"/>
                <a:cs typeface="+mn-cs"/>
              </a:rPr>
              <a:t>treatment effect which would occur under optimal conditions</a:t>
            </a:r>
            <a:r>
              <a:rPr lang="en-US" sz="1200" b="0" i="0" kern="1200" dirty="0" smtClean="0">
                <a:solidFill>
                  <a:schemeClr val="tx1"/>
                </a:solidFill>
                <a:effectLst/>
                <a:latin typeface="+mn-lt"/>
                <a:ea typeface="+mn-ea"/>
                <a:cs typeface="+mn-cs"/>
              </a:rPr>
              <a:t>; i.e. to answer the question: what is the effect if patients are fully compliant? Therefore, some patients (from the full analysis set) need to be excluded from the population used for the PP analysis (</a:t>
            </a:r>
            <a:r>
              <a:rPr lang="en-US" sz="1200" b="1" i="0" kern="1200" dirty="0" smtClean="0">
                <a:solidFill>
                  <a:schemeClr val="tx1"/>
                </a:solidFill>
                <a:effectLst/>
                <a:latin typeface="+mn-lt"/>
                <a:ea typeface="+mn-ea"/>
                <a:cs typeface="+mn-cs"/>
              </a:rPr>
              <a:t>PP population</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We found that the </a:t>
            </a:r>
            <a:r>
              <a:rPr lang="en-US" sz="1200" b="0" i="0" kern="1200" dirty="0" err="1" smtClean="0">
                <a:solidFill>
                  <a:schemeClr val="tx1"/>
                </a:solidFill>
                <a:effectLst/>
                <a:latin typeface="+mn-lt"/>
                <a:ea typeface="+mn-ea"/>
                <a:cs typeface="+mn-cs"/>
              </a:rPr>
              <a:t>mITT</a:t>
            </a:r>
            <a:r>
              <a:rPr lang="en-US" sz="1200" b="0" i="0" kern="1200" dirty="0" smtClean="0">
                <a:solidFill>
                  <a:schemeClr val="tx1"/>
                </a:solidFill>
                <a:effectLst/>
                <a:latin typeface="+mn-lt"/>
                <a:ea typeface="+mn-ea"/>
                <a:cs typeface="+mn-cs"/>
              </a:rPr>
              <a:t> trials were significantly more likely to perform post-randomization exclusions</a:t>
            </a:r>
          </a:p>
          <a:p>
            <a:r>
              <a:rPr lang="en-US" sz="1200" b="0" i="0" kern="1200" dirty="0" smtClean="0">
                <a:solidFill>
                  <a:schemeClr val="tx1"/>
                </a:solidFill>
                <a:effectLst/>
                <a:latin typeface="+mn-lt"/>
                <a:ea typeface="+mn-ea"/>
                <a:cs typeface="+mn-cs"/>
              </a:rPr>
              <a:t>The intention-to-treat principle requires that all participants that are randomized must be included in the final analysis and analyzed according to the treatment group to which they were originally assigned, regardless of the treatment received, withdrawals, lost to follow-up or cross-overs.</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13</a:t>
            </a:fld>
            <a:endParaRPr lang="en-US"/>
          </a:p>
        </p:txBody>
      </p:sp>
    </p:spTree>
    <p:extLst>
      <p:ext uri="{BB962C8B-B14F-4D97-AF65-F5344CB8AC3E}">
        <p14:creationId xmlns:p14="http://schemas.microsoft.com/office/powerpoint/2010/main" val="245088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These numbers derived from previous systemic reviews.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If the difference between the new drug and the active comparator does not exceed this </a:t>
            </a:r>
            <a:r>
              <a:rPr lang="en-US" sz="1200" b="0" i="0" kern="1200" dirty="0" err="1" smtClean="0">
                <a:solidFill>
                  <a:schemeClr val="tx1"/>
                </a:solidFill>
                <a:effectLst/>
                <a:latin typeface="+mn-lt"/>
                <a:ea typeface="+mn-ea"/>
                <a:cs typeface="+mn-cs"/>
              </a:rPr>
              <a:t>prespecified</a:t>
            </a:r>
            <a:r>
              <a:rPr lang="en-US" sz="1200" b="0" i="0" kern="1200" dirty="0" smtClean="0">
                <a:solidFill>
                  <a:schemeClr val="tx1"/>
                </a:solidFill>
                <a:effectLst/>
                <a:latin typeface="+mn-lt"/>
                <a:ea typeface="+mn-ea"/>
                <a:cs typeface="+mn-cs"/>
              </a:rPr>
              <a:t> margin,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can be concluded</a:t>
            </a:r>
          </a:p>
          <a:p>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trials are used to assess whether the effect of a new drug is not worse than an active comparator by more than a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margin. If the difference between the new drug and the active comparator does not exceed this </a:t>
            </a:r>
            <a:r>
              <a:rPr lang="en-US" sz="1200" b="0" i="0" kern="1200" dirty="0" err="1" smtClean="0">
                <a:solidFill>
                  <a:schemeClr val="tx1"/>
                </a:solidFill>
                <a:effectLst/>
                <a:latin typeface="+mn-lt"/>
                <a:ea typeface="+mn-ea"/>
                <a:cs typeface="+mn-cs"/>
              </a:rPr>
              <a:t>prespecified</a:t>
            </a:r>
            <a:r>
              <a:rPr lang="en-US" sz="1200" b="0" i="0" kern="1200" dirty="0" smtClean="0">
                <a:solidFill>
                  <a:schemeClr val="tx1"/>
                </a:solidFill>
                <a:effectLst/>
                <a:latin typeface="+mn-lt"/>
                <a:ea typeface="+mn-ea"/>
                <a:cs typeface="+mn-cs"/>
              </a:rPr>
              <a:t> margin, </a:t>
            </a:r>
            <a:r>
              <a:rPr lang="en-US" sz="1200" b="0" i="0" kern="1200" dirty="0" err="1" smtClean="0">
                <a:solidFill>
                  <a:schemeClr val="tx1"/>
                </a:solidFill>
                <a:effectLst/>
                <a:latin typeface="+mn-lt"/>
                <a:ea typeface="+mn-ea"/>
                <a:cs typeface="+mn-cs"/>
              </a:rPr>
              <a:t>noninferiority</a:t>
            </a:r>
            <a:r>
              <a:rPr lang="en-US" sz="1200" b="0" i="0" kern="1200" dirty="0" smtClean="0">
                <a:solidFill>
                  <a:schemeClr val="tx1"/>
                </a:solidFill>
                <a:effectLst/>
                <a:latin typeface="+mn-lt"/>
                <a:ea typeface="+mn-ea"/>
                <a:cs typeface="+mn-cs"/>
              </a:rPr>
              <a:t> can be concluded. </a:t>
            </a:r>
          </a:p>
          <a:p>
            <a:endParaRPr lang="en-US" sz="1200" b="0" i="0" kern="1200" dirty="0" smtClean="0">
              <a:solidFill>
                <a:schemeClr val="tx1"/>
              </a:solidFill>
              <a:effectLst/>
              <a:latin typeface="+mn-lt"/>
              <a:ea typeface="+mn-ea"/>
              <a:cs typeface="+mn-cs"/>
            </a:endParaRPr>
          </a:p>
          <a:p>
            <a:r>
              <a:rPr lang="en-US" dirty="0" smtClean="0"/>
              <a:t>The null hypothesis in a </a:t>
            </a:r>
            <a:r>
              <a:rPr lang="en-US" dirty="0" err="1" smtClean="0"/>
              <a:t>noninferiority</a:t>
            </a:r>
            <a:r>
              <a:rPr lang="en-US" dirty="0" smtClean="0"/>
              <a:t> study states that the primary end point for the experimental treatment is worse than that for the positive control treatment by a </a:t>
            </a:r>
            <a:r>
              <a:rPr lang="en-US" dirty="0" err="1" smtClean="0"/>
              <a:t>prespecified</a:t>
            </a:r>
            <a:r>
              <a:rPr lang="en-US" dirty="0" smtClean="0"/>
              <a:t> margin, and rejection of the null hypothesis at a </a:t>
            </a:r>
            <a:r>
              <a:rPr lang="en-US" dirty="0" err="1" smtClean="0"/>
              <a:t>prespecified</a:t>
            </a:r>
            <a:r>
              <a:rPr lang="en-US" dirty="0" smtClean="0"/>
              <a:t> level of statistical significance is used to support a claim that permits a conclusion of </a:t>
            </a:r>
            <a:r>
              <a:rPr lang="en-US" dirty="0" err="1" smtClean="0"/>
              <a:t>noninferiority</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16</a:t>
            </a:fld>
            <a:endParaRPr lang="en-US"/>
          </a:p>
        </p:txBody>
      </p:sp>
    </p:spTree>
    <p:extLst>
      <p:ext uri="{BB962C8B-B14F-4D97-AF65-F5344CB8AC3E}">
        <p14:creationId xmlns:p14="http://schemas.microsoft.com/office/powerpoint/2010/main" val="1025772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Per protocol analysis excludes patients who deviated from the protocol</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18</a:t>
            </a:fld>
            <a:endParaRPr lang="en-US"/>
          </a:p>
        </p:txBody>
      </p:sp>
    </p:spTree>
    <p:extLst>
      <p:ext uri="{BB962C8B-B14F-4D97-AF65-F5344CB8AC3E}">
        <p14:creationId xmlns:p14="http://schemas.microsoft.com/office/powerpoint/2010/main" val="2861592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sample size is large, but still it was under powered for the outcome of blood loss of at least 1000 ml .</a:t>
            </a:r>
          </a:p>
        </p:txBody>
      </p:sp>
      <p:sp>
        <p:nvSpPr>
          <p:cNvPr id="4" name="Slide Number Placeholder 3"/>
          <p:cNvSpPr>
            <a:spLocks noGrp="1"/>
          </p:cNvSpPr>
          <p:nvPr>
            <p:ph type="sldNum" sz="quarter" idx="10"/>
          </p:nvPr>
        </p:nvSpPr>
        <p:spPr/>
        <p:txBody>
          <a:bodyPr/>
          <a:lstStyle/>
          <a:p>
            <a:fld id="{1FB4DE5C-F0B8-4838-B3E3-4D868A81D621}" type="slidenum">
              <a:rPr lang="en-US" smtClean="0"/>
              <a:t>22</a:t>
            </a:fld>
            <a:endParaRPr lang="en-US"/>
          </a:p>
        </p:txBody>
      </p:sp>
    </p:spTree>
    <p:extLst>
      <p:ext uri="{BB962C8B-B14F-4D97-AF65-F5344CB8AC3E}">
        <p14:creationId xmlns:p14="http://schemas.microsoft.com/office/powerpoint/2010/main" val="1608372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sample size is large, but still it was under powered for the outcome of blood loss of at least 1000 ml .</a:t>
            </a:r>
          </a:p>
        </p:txBody>
      </p:sp>
      <p:sp>
        <p:nvSpPr>
          <p:cNvPr id="4" name="Slide Number Placeholder 3"/>
          <p:cNvSpPr>
            <a:spLocks noGrp="1"/>
          </p:cNvSpPr>
          <p:nvPr>
            <p:ph type="sldNum" sz="quarter" idx="10"/>
          </p:nvPr>
        </p:nvSpPr>
        <p:spPr/>
        <p:txBody>
          <a:bodyPr/>
          <a:lstStyle/>
          <a:p>
            <a:fld id="{1FB4DE5C-F0B8-4838-B3E3-4D868A81D621}" type="slidenum">
              <a:rPr lang="en-US" smtClean="0"/>
              <a:t>24</a:t>
            </a:fld>
            <a:endParaRPr lang="en-US"/>
          </a:p>
        </p:txBody>
      </p:sp>
    </p:spTree>
    <p:extLst>
      <p:ext uri="{BB962C8B-B14F-4D97-AF65-F5344CB8AC3E}">
        <p14:creationId xmlns:p14="http://schemas.microsoft.com/office/powerpoint/2010/main" val="165757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30</a:t>
            </a:fld>
            <a:endParaRPr lang="en-US"/>
          </a:p>
        </p:txBody>
      </p:sp>
    </p:spTree>
    <p:extLst>
      <p:ext uri="{BB962C8B-B14F-4D97-AF65-F5344CB8AC3E}">
        <p14:creationId xmlns:p14="http://schemas.microsoft.com/office/powerpoint/2010/main" val="879864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Modefied</a:t>
            </a:r>
            <a:r>
              <a:rPr lang="en-US" dirty="0"/>
              <a:t> intention to treat population included all the participants who underwent randomization, except those who withdrew consent, underwent c-section, or consent was missing. </a:t>
            </a:r>
          </a:p>
          <a:p>
            <a:endParaRPr lang="en-US" dirty="0"/>
          </a:p>
          <a:p>
            <a:r>
              <a:rPr lang="en-US" dirty="0"/>
              <a:t>Pre protocol population, all participants who received the assigned treatment </a:t>
            </a:r>
            <a:r>
              <a:rPr lang="en-US" dirty="0" err="1"/>
              <a:t>withn</a:t>
            </a:r>
            <a:r>
              <a:rPr lang="en-US" dirty="0"/>
              <a:t> 3 min after delivery. </a:t>
            </a:r>
            <a:endParaRPr lang="en-US" dirty="0" smtClean="0"/>
          </a:p>
          <a:p>
            <a:endParaRPr lang="en-US" dirty="0" smtClean="0"/>
          </a:p>
          <a:p>
            <a:r>
              <a:rPr lang="en-US" sz="1200" b="0" i="0" kern="1200" dirty="0" smtClean="0">
                <a:solidFill>
                  <a:schemeClr val="tx1"/>
                </a:solidFill>
                <a:effectLst/>
                <a:latin typeface="+mn-lt"/>
                <a:ea typeface="+mn-ea"/>
                <a:cs typeface="+mn-cs"/>
              </a:rPr>
              <a:t>Per protocol analysis excludes patients who deviated from the protocol. It can introduce a form of bias called attrition bias, in which the groups of patients being compared no longer have similar characteristics.</a:t>
            </a:r>
          </a:p>
          <a:p>
            <a:endParaRPr lang="en-US" dirty="0" smtClean="0"/>
          </a:p>
          <a:p>
            <a:r>
              <a:rPr lang="en-US" sz="1200" b="0" i="0" kern="1200" dirty="0" smtClean="0">
                <a:solidFill>
                  <a:schemeClr val="tx1"/>
                </a:solidFill>
                <a:effectLst/>
                <a:latin typeface="+mn-lt"/>
                <a:ea typeface="+mn-ea"/>
                <a:cs typeface="+mn-cs"/>
              </a:rPr>
              <a:t>In intention to treat analysis, the results from all patients assigned to a group are taken into account, including those who deviated from the protocol. </a:t>
            </a:r>
          </a:p>
          <a:p>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31</a:t>
            </a:fld>
            <a:endParaRPr lang="en-US"/>
          </a:p>
        </p:txBody>
      </p:sp>
    </p:spTree>
    <p:extLst>
      <p:ext uri="{BB962C8B-B14F-4D97-AF65-F5344CB8AC3E}">
        <p14:creationId xmlns:p14="http://schemas.microsoft.com/office/powerpoint/2010/main" val="79933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Oxytocin can be given intravenously or intramuscularly [</a:t>
            </a:r>
            <a:r>
              <a:rPr lang="en-US" sz="1200" b="0" i="0" u="sng" kern="1200" dirty="0">
                <a:solidFill>
                  <a:schemeClr val="tx1"/>
                </a:solidFill>
                <a:effectLst/>
                <a:latin typeface="+mn-lt"/>
                <a:ea typeface="+mn-ea"/>
                <a:cs typeface="+mn-cs"/>
                <a:hlinkClick r:id="rId3"/>
              </a:rPr>
              <a:t>11</a:t>
            </a:r>
            <a:r>
              <a:rPr lang="en-US" sz="1200" b="0" i="0" u="none" strike="noStrike" kern="1200" dirty="0">
                <a:solidFill>
                  <a:schemeClr val="tx1"/>
                </a:solidFill>
                <a:effectLst/>
                <a:latin typeface="+mn-lt"/>
                <a:ea typeface="+mn-ea"/>
                <a:cs typeface="+mn-cs"/>
              </a:rPr>
              <a:t>]. The intramuscular (IM) route has the advantage of ease of administration and requires relatively less skill to administer. Following IM injection, the effect on the uterus appears within 3–7 min and persists for 30–60 min. With the intravenous (IV) route the uterine response is almost instantaneous, within 1 min or less, compared to IM administration which results in a slower onset of action but produces a longer lasting effect</a:t>
            </a:r>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33</a:t>
            </a:fld>
            <a:endParaRPr lang="en-US"/>
          </a:p>
        </p:txBody>
      </p:sp>
    </p:spTree>
    <p:extLst>
      <p:ext uri="{BB962C8B-B14F-4D97-AF65-F5344CB8AC3E}">
        <p14:creationId xmlns:p14="http://schemas.microsoft.com/office/powerpoint/2010/main" val="103020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10/1/2018</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10/1/2018</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10/1/2018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10/1/2018</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Retained_placenta" TargetMode="External"/><Relationship Id="rId2" Type="http://schemas.openxmlformats.org/officeDocument/2006/relationships/hyperlink" Target="https://en.wikipedia.org/wiki/Uterine_atony" TargetMode="External"/><Relationship Id="rId1" Type="http://schemas.openxmlformats.org/officeDocument/2006/relationships/slideLayout" Target="../slideLayouts/slideLayout2.xml"/><Relationship Id="rId5" Type="http://schemas.openxmlformats.org/officeDocument/2006/relationships/hyperlink" Target="https://en.wikipedia.org/wiki/Blood_clotting" TargetMode="External"/><Relationship Id="rId4" Type="http://schemas.openxmlformats.org/officeDocument/2006/relationships/hyperlink" Target="https://en.wikipedia.org/wiki/Uteru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113453"/>
            <a:ext cx="7543800" cy="2123658"/>
          </a:xfrm>
          <a:prstGeom prst="rect">
            <a:avLst/>
          </a:prstGeom>
          <a:noFill/>
        </p:spPr>
        <p:txBody>
          <a:bodyPr wrap="square" rtlCol="1">
            <a:spAutoFit/>
          </a:bodyPr>
          <a:lstStyle/>
          <a:p>
            <a:pPr algn="ctr"/>
            <a:r>
              <a:rPr lang="en-US" sz="4400" dirty="0">
                <a:solidFill>
                  <a:schemeClr val="bg1"/>
                </a:solidFill>
              </a:rPr>
              <a:t>Heat stable Carbetocin versus Oxytocin to prevent hemorrhage vaginal birth</a:t>
            </a:r>
            <a:endParaRPr lang="ar-AE" sz="4400" dirty="0">
              <a:solidFill>
                <a:schemeClr val="bg1"/>
              </a:solidFill>
            </a:endParaRPr>
          </a:p>
        </p:txBody>
      </p:sp>
      <p:sp>
        <p:nvSpPr>
          <p:cNvPr id="5" name="TextBox 4"/>
          <p:cNvSpPr txBox="1"/>
          <p:nvPr/>
        </p:nvSpPr>
        <p:spPr>
          <a:xfrm>
            <a:off x="609600" y="4572000"/>
            <a:ext cx="6858000" cy="1200329"/>
          </a:xfrm>
          <a:prstGeom prst="rect">
            <a:avLst/>
          </a:prstGeom>
          <a:noFill/>
        </p:spPr>
        <p:txBody>
          <a:bodyPr wrap="square" rtlCol="1">
            <a:spAutoFit/>
          </a:bodyPr>
          <a:lstStyle/>
          <a:p>
            <a:r>
              <a:rPr lang="en-US" sz="2400" b="1" dirty="0">
                <a:solidFill>
                  <a:srgbClr val="0070C0"/>
                </a:solidFill>
                <a:latin typeface="Calibri" pitchFamily="34" charset="0"/>
              </a:rPr>
              <a:t>Authors: </a:t>
            </a:r>
            <a:r>
              <a:rPr lang="en-US" sz="2400" dirty="0" err="1">
                <a:latin typeface="Calibri" pitchFamily="34" charset="0"/>
              </a:rPr>
              <a:t>M.Widmer</a:t>
            </a:r>
            <a:r>
              <a:rPr lang="en-US" sz="2400" dirty="0">
                <a:latin typeface="Calibri" pitchFamily="34" charset="0"/>
              </a:rPr>
              <a:t> , </a:t>
            </a:r>
            <a:r>
              <a:rPr lang="en-US" sz="2400" dirty="0" err="1">
                <a:latin typeface="Calibri" pitchFamily="34" charset="0"/>
              </a:rPr>
              <a:t>G.Piaggio</a:t>
            </a:r>
            <a:r>
              <a:rPr lang="en-US" sz="2400" dirty="0">
                <a:latin typeface="Calibri" pitchFamily="34" charset="0"/>
              </a:rPr>
              <a:t>, </a:t>
            </a:r>
            <a:r>
              <a:rPr lang="en-US" sz="2400" dirty="0" err="1">
                <a:latin typeface="Calibri" pitchFamily="34" charset="0"/>
              </a:rPr>
              <a:t>T.M.H.Nguyen</a:t>
            </a:r>
            <a:r>
              <a:rPr lang="en-US" sz="2400" dirty="0">
                <a:latin typeface="Calibri" pitchFamily="34" charset="0"/>
              </a:rPr>
              <a:t> et al</a:t>
            </a:r>
          </a:p>
          <a:p>
            <a:r>
              <a:rPr lang="en-US" sz="2400" b="1" dirty="0">
                <a:solidFill>
                  <a:srgbClr val="0070C0"/>
                </a:solidFill>
                <a:latin typeface="Calibri" pitchFamily="34" charset="0"/>
              </a:rPr>
              <a:t>Journal: </a:t>
            </a:r>
            <a:r>
              <a:rPr lang="en-US" sz="2400" dirty="0">
                <a:latin typeface="Calibri" pitchFamily="34" charset="0"/>
              </a:rPr>
              <a:t>The new England journal of medicine</a:t>
            </a:r>
          </a:p>
          <a:p>
            <a:r>
              <a:rPr lang="en-US" sz="2400" b="1" dirty="0">
                <a:solidFill>
                  <a:srgbClr val="0070C0"/>
                </a:solidFill>
                <a:latin typeface="Calibri" pitchFamily="34" charset="0"/>
              </a:rPr>
              <a:t>Published on</a:t>
            </a:r>
            <a:r>
              <a:rPr lang="en-US" sz="2400" dirty="0">
                <a:latin typeface="Calibri" pitchFamily="34" charset="0"/>
              </a:rPr>
              <a:t>: June 2018 </a:t>
            </a:r>
            <a:endParaRPr lang="ar-AE" sz="2400" dirty="0">
              <a:latin typeface="Calibri" pitchFamily="34" charset="0"/>
            </a:endParaRPr>
          </a:p>
        </p:txBody>
      </p:sp>
      <p:sp>
        <p:nvSpPr>
          <p:cNvPr id="7" name="TextBox 6"/>
          <p:cNvSpPr txBox="1"/>
          <p:nvPr/>
        </p:nvSpPr>
        <p:spPr>
          <a:xfrm>
            <a:off x="381000" y="130461"/>
            <a:ext cx="2514600" cy="461665"/>
          </a:xfrm>
          <a:prstGeom prst="rect">
            <a:avLst/>
          </a:prstGeom>
          <a:noFill/>
        </p:spPr>
        <p:txBody>
          <a:bodyPr wrap="square" rtlCol="1">
            <a:spAutoFit/>
          </a:bodyPr>
          <a:lstStyle/>
          <a:p>
            <a:r>
              <a:rPr lang="en-US" sz="2400" b="1" u="sng" dirty="0">
                <a:solidFill>
                  <a:schemeClr val="bg1"/>
                </a:solidFill>
                <a:latin typeface="Calibri" pitchFamily="34" charset="0"/>
              </a:rPr>
              <a:t>Article name: </a:t>
            </a:r>
            <a:endParaRPr lang="ar-AE" sz="2400" b="1" u="sng" dirty="0">
              <a:solidFill>
                <a:schemeClr val="bg1"/>
              </a:solidFill>
              <a:latin typeface="Calibri" pitchFamily="34" charset="0"/>
            </a:endParaRPr>
          </a:p>
        </p:txBody>
      </p:sp>
    </p:spTree>
    <p:extLst>
      <p:ext uri="{BB962C8B-B14F-4D97-AF65-F5344CB8AC3E}">
        <p14:creationId xmlns:p14="http://schemas.microsoft.com/office/powerpoint/2010/main" val="16406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txBody>
          <a:bodyPr/>
          <a:lstStyle/>
          <a:p>
            <a:r>
              <a:rPr lang="en-US" dirty="0"/>
              <a:t>Background information </a:t>
            </a:r>
            <a:endParaRPr lang="ar-AE" dirty="0"/>
          </a:p>
        </p:txBody>
      </p:sp>
      <p:sp>
        <p:nvSpPr>
          <p:cNvPr id="3" name="Content Placeholder 2"/>
          <p:cNvSpPr>
            <a:spLocks noGrp="1"/>
          </p:cNvSpPr>
          <p:nvPr>
            <p:ph idx="1"/>
          </p:nvPr>
        </p:nvSpPr>
        <p:spPr>
          <a:xfrm>
            <a:off x="533400" y="1524000"/>
            <a:ext cx="8229600" cy="4325112"/>
          </a:xfrm>
        </p:spPr>
        <p:txBody>
          <a:bodyPr>
            <a:normAutofit fontScale="92500" lnSpcReduction="10000"/>
          </a:bodyPr>
          <a:lstStyle/>
          <a:p>
            <a:pPr algn="l" rtl="0"/>
            <a:r>
              <a:rPr lang="en-US" sz="2000" dirty="0">
                <a:latin typeface="Calibri" pitchFamily="34" charset="0"/>
              </a:rPr>
              <a:t>Post partum hemorrhage is the most common cause of maternal death. </a:t>
            </a:r>
          </a:p>
          <a:p>
            <a:pPr algn="l" rtl="0"/>
            <a:endParaRPr lang="en-US" sz="2000" dirty="0">
              <a:latin typeface="Calibri" panose="020F0502020204030204" pitchFamily="34" charset="0"/>
              <a:cs typeface="Calibri" panose="020F0502020204030204" pitchFamily="34" charset="0"/>
            </a:endParaRPr>
          </a:p>
          <a:p>
            <a:pPr algn="l" rtl="0"/>
            <a:r>
              <a:rPr lang="en-US" sz="2000" dirty="0">
                <a:latin typeface="Calibri" panose="020F0502020204030204" pitchFamily="34" charset="0"/>
                <a:cs typeface="Calibri" panose="020F0502020204030204" pitchFamily="34" charset="0"/>
              </a:rPr>
              <a:t>Postpartum bleeding or postpartum hemorrhage (PPH) is often defined as the </a:t>
            </a:r>
            <a:r>
              <a:rPr lang="en-US" sz="2000" u="sng" dirty="0">
                <a:solidFill>
                  <a:srgbClr val="FF0000"/>
                </a:solidFill>
                <a:latin typeface="Calibri" panose="020F0502020204030204" pitchFamily="34" charset="0"/>
                <a:cs typeface="Calibri" panose="020F0502020204030204" pitchFamily="34" charset="0"/>
              </a:rPr>
              <a:t>loss of more than 500 ml or 1,000 ml of blood</a:t>
            </a:r>
            <a:r>
              <a:rPr lang="en-US" sz="2000" dirty="0">
                <a:solidFill>
                  <a:srgbClr val="FF000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within the first 24 hours following child birth.</a:t>
            </a:r>
          </a:p>
          <a:p>
            <a:pPr algn="l" rtl="0"/>
            <a:endParaRPr lang="en-US" sz="2000" dirty="0">
              <a:latin typeface="Calibri" panose="020F0502020204030204" pitchFamily="34" charset="0"/>
              <a:cs typeface="Calibri" panose="020F0502020204030204" pitchFamily="34" charset="0"/>
            </a:endParaRPr>
          </a:p>
          <a:p>
            <a:pPr algn="l" rtl="0"/>
            <a:r>
              <a:rPr lang="en-US" sz="2000" dirty="0">
                <a:latin typeface="Calibri" panose="020F0502020204030204" pitchFamily="34" charset="0"/>
                <a:cs typeface="Calibri" panose="020F0502020204030204" pitchFamily="34" charset="0"/>
              </a:rPr>
              <a:t>PPH accounts for 661,000 deaths worldwide between 2003 and 2009. </a:t>
            </a:r>
          </a:p>
          <a:p>
            <a:pPr algn="l" rtl="0"/>
            <a:r>
              <a:rPr lang="en-US" sz="2000" dirty="0">
                <a:latin typeface="Calibri" panose="020F0502020204030204" pitchFamily="34" charset="0"/>
                <a:cs typeface="Calibri" panose="020F0502020204030204" pitchFamily="34" charset="0"/>
              </a:rPr>
              <a:t>More than </a:t>
            </a:r>
            <a:r>
              <a:rPr lang="en-US" sz="2000" u="sng" dirty="0">
                <a:latin typeface="Calibri" panose="020F0502020204030204" pitchFamily="34" charset="0"/>
                <a:cs typeface="Calibri" panose="020F0502020204030204" pitchFamily="34" charset="0"/>
              </a:rPr>
              <a:t>70% of hemorrhagic deaths occurs post partum </a:t>
            </a:r>
            <a:r>
              <a:rPr lang="en-US" sz="2000" dirty="0">
                <a:latin typeface="Calibri" panose="020F0502020204030204" pitchFamily="34" charset="0"/>
                <a:cs typeface="Calibri" panose="020F0502020204030204" pitchFamily="34" charset="0"/>
              </a:rPr>
              <a:t>, and most are due to uterine atony (poor contraction of the uterus after birth).</a:t>
            </a:r>
          </a:p>
          <a:p>
            <a:pPr algn="l" rtl="0"/>
            <a:endParaRPr lang="en-US" sz="2000" dirty="0">
              <a:latin typeface="Calibri" panose="020F0502020204030204" pitchFamily="34" charset="0"/>
              <a:cs typeface="Calibri" panose="020F0502020204030204" pitchFamily="34" charset="0"/>
            </a:endParaRPr>
          </a:p>
          <a:p>
            <a:pPr algn="l" rtl="0"/>
            <a:r>
              <a:rPr lang="en-US" sz="2000" dirty="0">
                <a:latin typeface="Calibri" panose="020F0502020204030204" pitchFamily="34" charset="0"/>
                <a:cs typeface="Calibri" panose="020F0502020204030204" pitchFamily="34" charset="0"/>
              </a:rPr>
              <a:t>The most common cause is </a:t>
            </a:r>
            <a:r>
              <a:rPr lang="en-US" sz="2000" dirty="0">
                <a:latin typeface="Calibri" panose="020F0502020204030204" pitchFamily="34" charset="0"/>
                <a:cs typeface="Calibri" panose="020F0502020204030204" pitchFamily="34" charset="0"/>
                <a:hlinkClick r:id="rId2">
                  <a:extLst>
                    <a:ext uri="{A12FA001-AC4F-418D-AE19-62706E023703}">
                      <ahyp:hlinkClr xmlns="" xmlns:ahyp="http://schemas.microsoft.com/office/drawing/2018/hyperlinkcolor" val="tx"/>
                    </a:ext>
                  </a:extLst>
                </a:hlinkClick>
              </a:rPr>
              <a:t>poor contraction of the uterus</a:t>
            </a:r>
            <a:r>
              <a:rPr lang="en-US" sz="2000" dirty="0">
                <a:latin typeface="Calibri" panose="020F0502020204030204" pitchFamily="34" charset="0"/>
                <a:cs typeface="Calibri" panose="020F0502020204030204" pitchFamily="34" charset="0"/>
              </a:rPr>
              <a:t> following childbirth.</a:t>
            </a:r>
          </a:p>
          <a:p>
            <a:pPr algn="l" rtl="0"/>
            <a:endParaRPr lang="en-US" sz="2000" dirty="0">
              <a:latin typeface="Calibri" panose="020F0502020204030204" pitchFamily="34" charset="0"/>
              <a:cs typeface="Calibri" panose="020F0502020204030204" pitchFamily="34" charset="0"/>
            </a:endParaRPr>
          </a:p>
          <a:p>
            <a:pPr algn="l" rtl="0"/>
            <a:r>
              <a:rPr lang="en-US" sz="2000" dirty="0">
                <a:latin typeface="Calibri" panose="020F0502020204030204" pitchFamily="34" charset="0"/>
                <a:cs typeface="Calibri" panose="020F0502020204030204" pitchFamily="34" charset="0"/>
              </a:rPr>
              <a:t>Other causes: </a:t>
            </a:r>
            <a:r>
              <a:rPr lang="en-US" sz="2000" dirty="0">
                <a:latin typeface="Calibri" panose="020F0502020204030204" pitchFamily="34" charset="0"/>
                <a:cs typeface="Calibri" panose="020F0502020204030204" pitchFamily="34" charset="0"/>
                <a:hlinkClick r:id="rId3" tooltip="Retained placenta">
                  <a:extLst>
                    <a:ext uri="{A12FA001-AC4F-418D-AE19-62706E023703}">
                      <ahyp:hlinkClr xmlns="" xmlns:ahyp="http://schemas.microsoft.com/office/drawing/2018/hyperlinkcolor" val="tx"/>
                    </a:ext>
                  </a:extLst>
                </a:hlinkClick>
              </a:rPr>
              <a:t>Not all of the placenta being delivered</a:t>
            </a:r>
            <a:r>
              <a:rPr lang="en-US" sz="2000" dirty="0">
                <a:latin typeface="Calibri" panose="020F0502020204030204" pitchFamily="34" charset="0"/>
                <a:cs typeface="Calibri" panose="020F0502020204030204" pitchFamily="34" charset="0"/>
              </a:rPr>
              <a:t>, a tear of the </a:t>
            </a:r>
            <a:r>
              <a:rPr lang="en-US" sz="2000" dirty="0">
                <a:latin typeface="Calibri" panose="020F0502020204030204" pitchFamily="34" charset="0"/>
                <a:cs typeface="Calibri" panose="020F0502020204030204" pitchFamily="34" charset="0"/>
                <a:hlinkClick r:id="rId4" tooltip="Uterus">
                  <a:extLst>
                    <a:ext uri="{A12FA001-AC4F-418D-AE19-62706E023703}">
                      <ahyp:hlinkClr xmlns="" xmlns:ahyp="http://schemas.microsoft.com/office/drawing/2018/hyperlinkcolor" val="tx"/>
                    </a:ext>
                  </a:extLst>
                </a:hlinkClick>
              </a:rPr>
              <a:t>uterus</a:t>
            </a:r>
            <a:r>
              <a:rPr lang="en-US" sz="2000" dirty="0">
                <a:latin typeface="Calibri" panose="020F0502020204030204" pitchFamily="34" charset="0"/>
                <a:cs typeface="Calibri" panose="020F0502020204030204" pitchFamily="34" charset="0"/>
              </a:rPr>
              <a:t>, or poor </a:t>
            </a:r>
            <a:r>
              <a:rPr lang="en-US" sz="2000" dirty="0">
                <a:latin typeface="Calibri" panose="020F0502020204030204" pitchFamily="34" charset="0"/>
                <a:cs typeface="Calibri" panose="020F0502020204030204" pitchFamily="34" charset="0"/>
                <a:hlinkClick r:id="rId5" tooltip="Blood clotting">
                  <a:extLst>
                    <a:ext uri="{A12FA001-AC4F-418D-AE19-62706E023703}">
                      <ahyp:hlinkClr xmlns="" xmlns:ahyp="http://schemas.microsoft.com/office/drawing/2018/hyperlinkcolor" val="tx"/>
                    </a:ext>
                  </a:extLst>
                </a:hlinkClick>
              </a:rPr>
              <a:t>blood clotting</a:t>
            </a:r>
            <a:r>
              <a:rPr lang="en-US" sz="2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73183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629" y="475343"/>
            <a:ext cx="8229600" cy="1066800"/>
          </a:xfrm>
        </p:spPr>
        <p:txBody>
          <a:bodyPr/>
          <a:lstStyle/>
          <a:p>
            <a:r>
              <a:rPr lang="en-US" dirty="0"/>
              <a:t>Background information </a:t>
            </a:r>
            <a:endParaRPr lang="ar-AE" dirty="0"/>
          </a:p>
        </p:txBody>
      </p:sp>
      <p:pic>
        <p:nvPicPr>
          <p:cNvPr id="6" name="Picture 5">
            <a:extLst>
              <a:ext uri="{FF2B5EF4-FFF2-40B4-BE49-F238E27FC236}">
                <a16:creationId xmlns="" xmlns:a16="http://schemas.microsoft.com/office/drawing/2014/main" id="{974DBF25-6BB8-43C9-8859-AA861DE95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828800"/>
            <a:ext cx="6096000" cy="3907692"/>
          </a:xfrm>
          <a:prstGeom prst="rect">
            <a:avLst/>
          </a:prstGeom>
        </p:spPr>
      </p:pic>
    </p:spTree>
    <p:extLst>
      <p:ext uri="{BB962C8B-B14F-4D97-AF65-F5344CB8AC3E}">
        <p14:creationId xmlns:p14="http://schemas.microsoft.com/office/powerpoint/2010/main" val="2253135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A6D3E560-D4CC-42D8-87B8-E78E824E05A1}"/>
              </a:ext>
            </a:extLst>
          </p:cNvPr>
          <p:cNvSpPr txBox="1"/>
          <p:nvPr/>
        </p:nvSpPr>
        <p:spPr>
          <a:xfrm>
            <a:off x="457200" y="838200"/>
            <a:ext cx="4506105" cy="523220"/>
          </a:xfrm>
          <a:prstGeom prst="rect">
            <a:avLst/>
          </a:prstGeom>
          <a:noFill/>
        </p:spPr>
        <p:txBody>
          <a:bodyPr wrap="none" rtlCol="0">
            <a:spAutoFit/>
          </a:bodyPr>
          <a:lstStyle/>
          <a:p>
            <a:r>
              <a:rPr lang="en-US" sz="2800" b="1" u="sng" dirty="0">
                <a:latin typeface="Calibri" panose="020F0502020204030204" pitchFamily="34" charset="0"/>
                <a:cs typeface="Calibri" panose="020F0502020204030204" pitchFamily="34" charset="0"/>
              </a:rPr>
              <a:t>Management and treatment </a:t>
            </a:r>
          </a:p>
        </p:txBody>
      </p:sp>
      <p:sp>
        <p:nvSpPr>
          <p:cNvPr id="11" name="TextBox 10">
            <a:extLst>
              <a:ext uri="{FF2B5EF4-FFF2-40B4-BE49-F238E27FC236}">
                <a16:creationId xmlns="" xmlns:a16="http://schemas.microsoft.com/office/drawing/2014/main" id="{A1616810-8203-4406-A7DC-5E18BCE50995}"/>
              </a:ext>
            </a:extLst>
          </p:cNvPr>
          <p:cNvSpPr txBox="1"/>
          <p:nvPr/>
        </p:nvSpPr>
        <p:spPr>
          <a:xfrm>
            <a:off x="304800" y="1676400"/>
            <a:ext cx="8534400" cy="2964914"/>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High-quality evidence suggests </a:t>
            </a:r>
            <a:r>
              <a:rPr lang="en-US" sz="2000" u="sng" dirty="0">
                <a:latin typeface="Calibri" panose="020F0502020204030204" pitchFamily="34" charset="0"/>
                <a:cs typeface="Calibri" panose="020F0502020204030204" pitchFamily="34" charset="0"/>
              </a:rPr>
              <a:t>that active management of the third stage </a:t>
            </a:r>
            <a:r>
              <a:rPr lang="en-US" sz="2000" dirty="0">
                <a:latin typeface="Calibri" panose="020F0502020204030204" pitchFamily="34" charset="0"/>
                <a:cs typeface="Calibri" panose="020F0502020204030204" pitchFamily="34" charset="0"/>
              </a:rPr>
              <a:t>of labor reduces the incidence and severity of PPH.</a:t>
            </a:r>
            <a:r>
              <a:rPr lang="en-US" sz="2000" baseline="30000" dirty="0">
                <a:latin typeface="Calibri" panose="020F0502020204030204" pitchFamily="34" charset="0"/>
                <a:cs typeface="Calibri" panose="020F0502020204030204" pitchFamily="34" charset="0"/>
              </a:rPr>
              <a:t> </a:t>
            </a:r>
          </a:p>
          <a:p>
            <a:endParaRPr lang="en-US" sz="2000" baseline="30000" dirty="0">
              <a:latin typeface="Calibri" panose="020F0502020204030204" pitchFamily="34" charset="0"/>
              <a:cs typeface="Calibri" panose="020F0502020204030204" pitchFamily="34" charset="0"/>
            </a:endParaRPr>
          </a:p>
          <a:p>
            <a:endParaRPr lang="en-US" sz="2000" baseline="30000" dirty="0">
              <a:latin typeface="Calibri" panose="020F0502020204030204" pitchFamily="34" charset="0"/>
              <a:cs typeface="Calibri" panose="020F0502020204030204" pitchFamily="34" charset="0"/>
            </a:endParaRPr>
          </a:p>
          <a:p>
            <a:r>
              <a:rPr lang="en-US" sz="2000" b="1" u="sng" dirty="0">
                <a:solidFill>
                  <a:schemeClr val="accent1"/>
                </a:solidFill>
                <a:latin typeface="Calibri" panose="020F0502020204030204" pitchFamily="34" charset="0"/>
                <a:cs typeface="Calibri" panose="020F0502020204030204" pitchFamily="34" charset="0"/>
              </a:rPr>
              <a:t>Active management is the combination of : </a:t>
            </a:r>
          </a:p>
          <a:p>
            <a:pPr marL="457200" indent="-457200">
              <a:buAutoNum type="arabicParenBoth"/>
            </a:pPr>
            <a:r>
              <a:rPr lang="en-US" sz="2000" dirty="0">
                <a:latin typeface="Calibri" panose="020F0502020204030204" pitchFamily="34" charset="0"/>
                <a:cs typeface="Calibri" panose="020F0502020204030204" pitchFamily="34" charset="0"/>
              </a:rPr>
              <a:t>uterotonic administration (preferably oxytocin) immediately upon delivery of the baby,</a:t>
            </a:r>
          </a:p>
          <a:p>
            <a:pPr marL="457200" indent="-457200">
              <a:buAutoNum type="arabicParenBoth"/>
            </a:pPr>
            <a:r>
              <a:rPr lang="en-US" sz="2000" dirty="0">
                <a:latin typeface="Calibri" panose="020F0502020204030204" pitchFamily="34" charset="0"/>
                <a:cs typeface="Calibri" panose="020F0502020204030204" pitchFamily="34" charset="0"/>
              </a:rPr>
              <a:t> (2) early cord clamping and cutting, and</a:t>
            </a:r>
          </a:p>
          <a:p>
            <a:pPr marL="457200" indent="-457200">
              <a:buAutoNum type="arabicParenBoth"/>
            </a:pPr>
            <a:r>
              <a:rPr lang="en-US" sz="2000" dirty="0">
                <a:latin typeface="Calibri" panose="020F0502020204030204" pitchFamily="34" charset="0"/>
                <a:cs typeface="Calibri" panose="020F0502020204030204" pitchFamily="34" charset="0"/>
              </a:rPr>
              <a:t> (3) gentle cord traction with uterine countertraction when the uterus is well contracted (</a:t>
            </a:r>
            <a:r>
              <a:rPr lang="en-US" sz="2000" dirty="0" err="1">
                <a:latin typeface="Calibri" panose="020F0502020204030204" pitchFamily="34" charset="0"/>
                <a:cs typeface="Calibri" panose="020F0502020204030204" pitchFamily="34" charset="0"/>
              </a:rPr>
              <a:t>ie</a:t>
            </a:r>
            <a:r>
              <a:rPr lang="en-US" sz="2000" dirty="0">
                <a:latin typeface="Calibri" panose="020F0502020204030204" pitchFamily="34" charset="0"/>
                <a:cs typeface="Calibri" panose="020F0502020204030204" pitchFamily="34" charset="0"/>
              </a:rPr>
              <a:t>, Brandt-Andrews maneuver).</a:t>
            </a:r>
          </a:p>
        </p:txBody>
      </p:sp>
    </p:spTree>
    <p:extLst>
      <p:ext uri="{BB962C8B-B14F-4D97-AF65-F5344CB8AC3E}">
        <p14:creationId xmlns:p14="http://schemas.microsoft.com/office/powerpoint/2010/main" val="236314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EAC273E5-9965-4D76-B54A-375A38B227CC}"/>
              </a:ext>
            </a:extLst>
          </p:cNvPr>
          <p:cNvSpPr/>
          <p:nvPr/>
        </p:nvSpPr>
        <p:spPr>
          <a:xfrm>
            <a:off x="990600" y="1089991"/>
            <a:ext cx="6781800" cy="1219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rgbClr val="FF0000"/>
                </a:solidFill>
                <a:latin typeface="Calibri" panose="020F0502020204030204" pitchFamily="34" charset="0"/>
                <a:cs typeface="Calibri" panose="020F0502020204030204" pitchFamily="34" charset="0"/>
              </a:rPr>
              <a:t>Oxytocin </a:t>
            </a:r>
            <a:r>
              <a:rPr lang="en-US" sz="2400" dirty="0">
                <a:latin typeface="Calibri" panose="020F0502020204030204" pitchFamily="34" charset="0"/>
                <a:cs typeface="Calibri" panose="020F0502020204030204" pitchFamily="34" charset="0"/>
              </a:rPr>
              <a:t>is the standard therapy for prevention of post partum hemorrhage . </a:t>
            </a:r>
          </a:p>
        </p:txBody>
      </p:sp>
      <p:sp>
        <p:nvSpPr>
          <p:cNvPr id="4" name="Arrow: Down 3">
            <a:extLst>
              <a:ext uri="{FF2B5EF4-FFF2-40B4-BE49-F238E27FC236}">
                <a16:creationId xmlns="" xmlns:a16="http://schemas.microsoft.com/office/drawing/2014/main" id="{78FDA54D-4C0D-406B-BFA9-68E9F8A298FB}"/>
              </a:ext>
            </a:extLst>
          </p:cNvPr>
          <p:cNvSpPr/>
          <p:nvPr/>
        </p:nvSpPr>
        <p:spPr>
          <a:xfrm>
            <a:off x="4088296" y="2209800"/>
            <a:ext cx="457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7351BC15-4DAF-4725-A9A0-3E33D2182EA0}"/>
              </a:ext>
            </a:extLst>
          </p:cNvPr>
          <p:cNvSpPr/>
          <p:nvPr/>
        </p:nvSpPr>
        <p:spPr>
          <a:xfrm>
            <a:off x="1981200" y="3482010"/>
            <a:ext cx="4648200" cy="2133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latin typeface="Calibri" panose="020F0502020204030204" pitchFamily="34" charset="0"/>
                <a:cs typeface="Calibri" panose="020F0502020204030204" pitchFamily="34" charset="0"/>
              </a:rPr>
              <a:t>But it has </a:t>
            </a:r>
            <a:r>
              <a:rPr lang="en-US" dirty="0">
                <a:solidFill>
                  <a:srgbClr val="FF0000"/>
                </a:solidFill>
                <a:latin typeface="Calibri" panose="020F0502020204030204" pitchFamily="34" charset="0"/>
                <a:cs typeface="Calibri" panose="020F0502020204030204" pitchFamily="34" charset="0"/>
              </a:rPr>
              <a:t>unsatisfactory</a:t>
            </a:r>
            <a:r>
              <a:rPr lang="en-US" dirty="0">
                <a:latin typeface="Calibri" panose="020F0502020204030204" pitchFamily="34" charset="0"/>
                <a:cs typeface="Calibri" panose="020F0502020204030204" pitchFamily="34" charset="0"/>
              </a:rPr>
              <a:t> real world efficacy as a result of </a:t>
            </a:r>
            <a:r>
              <a:rPr lang="en-US" u="sng" dirty="0">
                <a:latin typeface="Calibri" panose="020F0502020204030204" pitchFamily="34" charset="0"/>
                <a:cs typeface="Calibri" panose="020F0502020204030204" pitchFamily="34" charset="0"/>
              </a:rPr>
              <a:t>sensitivity to heat </a:t>
            </a:r>
            <a:r>
              <a:rPr lang="en-US" dirty="0">
                <a:latin typeface="Calibri" panose="020F0502020204030204" pitchFamily="34" charset="0"/>
                <a:cs typeface="Calibri" panose="020F0502020204030204" pitchFamily="34" charset="0"/>
              </a:rPr>
              <a:t>and </a:t>
            </a:r>
            <a:r>
              <a:rPr lang="en-US" u="sng" dirty="0">
                <a:latin typeface="Calibri" panose="020F0502020204030204" pitchFamily="34" charset="0"/>
                <a:cs typeface="Calibri" panose="020F0502020204030204" pitchFamily="34" charset="0"/>
              </a:rPr>
              <a:t>quality issues</a:t>
            </a:r>
            <a:r>
              <a:rPr lang="en-US" dirty="0">
                <a:latin typeface="Calibri" panose="020F0502020204030204" pitchFamily="34" charset="0"/>
                <a:cs typeface="Calibri" panose="020F0502020204030204" pitchFamily="34" charset="0"/>
              </a:rPr>
              <a:t> such as insufficient active ingredient and impurities. </a:t>
            </a:r>
          </a:p>
        </p:txBody>
      </p:sp>
    </p:spTree>
    <p:extLst>
      <p:ext uri="{BB962C8B-B14F-4D97-AF65-F5344CB8AC3E}">
        <p14:creationId xmlns:p14="http://schemas.microsoft.com/office/powerpoint/2010/main" val="1995468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517DE9D-577E-44EE-9E35-0314B7FA13CD}"/>
              </a:ext>
            </a:extLst>
          </p:cNvPr>
          <p:cNvSpPr txBox="1"/>
          <p:nvPr/>
        </p:nvSpPr>
        <p:spPr>
          <a:xfrm>
            <a:off x="152400" y="304800"/>
            <a:ext cx="7848600" cy="584775"/>
          </a:xfrm>
          <a:prstGeom prst="rect">
            <a:avLst/>
          </a:prstGeom>
          <a:noFill/>
        </p:spPr>
        <p:txBody>
          <a:bodyPr wrap="square" rtlCol="0">
            <a:spAutoFit/>
          </a:bodyPr>
          <a:lstStyle/>
          <a:p>
            <a:r>
              <a:rPr lang="en-US" sz="3200" dirty="0">
                <a:solidFill>
                  <a:schemeClr val="accent1">
                    <a:lumMod val="75000"/>
                  </a:schemeClr>
                </a:solidFill>
                <a:latin typeface="Calibri" panose="020F0502020204030204" pitchFamily="34" charset="0"/>
                <a:cs typeface="Calibri" panose="020F0502020204030204" pitchFamily="34" charset="0"/>
              </a:rPr>
              <a:t>WHO guidelines in PPH (2012) </a:t>
            </a:r>
          </a:p>
        </p:txBody>
      </p:sp>
      <p:pic>
        <p:nvPicPr>
          <p:cNvPr id="5" name="Picture 4">
            <a:extLst>
              <a:ext uri="{FF2B5EF4-FFF2-40B4-BE49-F238E27FC236}">
                <a16:creationId xmlns="" xmlns:a16="http://schemas.microsoft.com/office/drawing/2014/main" id="{D8891292-2157-4103-84D1-8A8B6FB9AF1F}"/>
              </a:ext>
            </a:extLst>
          </p:cNvPr>
          <p:cNvPicPr>
            <a:picLocks noChangeAspect="1"/>
          </p:cNvPicPr>
          <p:nvPr/>
        </p:nvPicPr>
        <p:blipFill rotWithShape="1">
          <a:blip r:embed="rId2"/>
          <a:srcRect l="27455" t="8123" r="28378" b="39668"/>
          <a:stretch/>
        </p:blipFill>
        <p:spPr>
          <a:xfrm>
            <a:off x="342900" y="1066800"/>
            <a:ext cx="8458200" cy="5029200"/>
          </a:xfrm>
          <a:prstGeom prst="rect">
            <a:avLst/>
          </a:prstGeom>
        </p:spPr>
      </p:pic>
      <p:sp>
        <p:nvSpPr>
          <p:cNvPr id="6" name="Rectangle 5">
            <a:extLst>
              <a:ext uri="{FF2B5EF4-FFF2-40B4-BE49-F238E27FC236}">
                <a16:creationId xmlns="" xmlns:a16="http://schemas.microsoft.com/office/drawing/2014/main" id="{0BBC1731-77B3-4446-8E6D-C0FF1F86DFCC}"/>
              </a:ext>
            </a:extLst>
          </p:cNvPr>
          <p:cNvSpPr/>
          <p:nvPr/>
        </p:nvSpPr>
        <p:spPr>
          <a:xfrm>
            <a:off x="483704" y="1828800"/>
            <a:ext cx="8153400" cy="457200"/>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 name="Rectangle 1"/>
          <p:cNvSpPr/>
          <p:nvPr/>
        </p:nvSpPr>
        <p:spPr>
          <a:xfrm>
            <a:off x="483704" y="2286000"/>
            <a:ext cx="8153400" cy="914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9076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1643A091-2E2B-4282-8DD9-853AAF3706B1}"/>
              </a:ext>
            </a:extLst>
          </p:cNvPr>
          <p:cNvSpPr txBox="1"/>
          <p:nvPr/>
        </p:nvSpPr>
        <p:spPr>
          <a:xfrm>
            <a:off x="228600" y="685800"/>
            <a:ext cx="7848600" cy="584775"/>
          </a:xfrm>
          <a:prstGeom prst="rect">
            <a:avLst/>
          </a:prstGeom>
          <a:noFill/>
        </p:spPr>
        <p:txBody>
          <a:bodyPr wrap="square" rtlCol="0">
            <a:spAutoFit/>
          </a:bodyPr>
          <a:lstStyle/>
          <a:p>
            <a:r>
              <a:rPr lang="en-US" sz="3200" dirty="0">
                <a:solidFill>
                  <a:schemeClr val="accent1">
                    <a:lumMod val="75000"/>
                  </a:schemeClr>
                </a:solidFill>
                <a:latin typeface="Calibri" panose="020F0502020204030204" pitchFamily="34" charset="0"/>
                <a:cs typeface="Calibri" panose="020F0502020204030204" pitchFamily="34" charset="0"/>
              </a:rPr>
              <a:t>WHO guidelines in PPH (2012) </a:t>
            </a:r>
          </a:p>
        </p:txBody>
      </p:sp>
      <p:pic>
        <p:nvPicPr>
          <p:cNvPr id="6" name="Picture 5">
            <a:extLst>
              <a:ext uri="{FF2B5EF4-FFF2-40B4-BE49-F238E27FC236}">
                <a16:creationId xmlns="" xmlns:a16="http://schemas.microsoft.com/office/drawing/2014/main" id="{53AD172A-0F84-438B-A1D3-127E449AEAD5}"/>
              </a:ext>
            </a:extLst>
          </p:cNvPr>
          <p:cNvPicPr>
            <a:picLocks noChangeAspect="1"/>
          </p:cNvPicPr>
          <p:nvPr/>
        </p:nvPicPr>
        <p:blipFill rotWithShape="1">
          <a:blip r:embed="rId2"/>
          <a:srcRect l="27500" t="61858" r="27500" b="9981"/>
          <a:stretch/>
        </p:blipFill>
        <p:spPr>
          <a:xfrm>
            <a:off x="0" y="1676400"/>
            <a:ext cx="8879302" cy="3124201"/>
          </a:xfrm>
          <a:prstGeom prst="rect">
            <a:avLst/>
          </a:prstGeom>
        </p:spPr>
      </p:pic>
      <p:sp>
        <p:nvSpPr>
          <p:cNvPr id="2" name="Rectangle 1"/>
          <p:cNvSpPr/>
          <p:nvPr/>
        </p:nvSpPr>
        <p:spPr>
          <a:xfrm>
            <a:off x="76200" y="3505200"/>
            <a:ext cx="8686800" cy="609600"/>
          </a:xfrm>
          <a:prstGeom prst="rect">
            <a:avLst/>
          </a:prstGeom>
          <a:noFill/>
          <a:ln w="38100"/>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918793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5377A8C-BE0F-4C6A-A8C2-23C0FCC2137E}"/>
              </a:ext>
            </a:extLst>
          </p:cNvPr>
          <p:cNvPicPr>
            <a:picLocks noChangeAspect="1"/>
          </p:cNvPicPr>
          <p:nvPr/>
        </p:nvPicPr>
        <p:blipFill rotWithShape="1">
          <a:blip r:embed="rId2"/>
          <a:srcRect l="21247" t="27767" r="23120" b="24803"/>
          <a:stretch/>
        </p:blipFill>
        <p:spPr>
          <a:xfrm>
            <a:off x="304800" y="1752600"/>
            <a:ext cx="8686800" cy="4876800"/>
          </a:xfrm>
          <a:prstGeom prst="rect">
            <a:avLst/>
          </a:prstGeom>
        </p:spPr>
      </p:pic>
      <p:sp>
        <p:nvSpPr>
          <p:cNvPr id="5" name="Rectangle 4">
            <a:extLst>
              <a:ext uri="{FF2B5EF4-FFF2-40B4-BE49-F238E27FC236}">
                <a16:creationId xmlns="" xmlns:a16="http://schemas.microsoft.com/office/drawing/2014/main" id="{FEA0A46D-0A14-48DF-B115-1822DE32E501}"/>
              </a:ext>
            </a:extLst>
          </p:cNvPr>
          <p:cNvSpPr/>
          <p:nvPr/>
        </p:nvSpPr>
        <p:spPr>
          <a:xfrm>
            <a:off x="304800" y="1981200"/>
            <a:ext cx="8686800" cy="1066800"/>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Picture 5">
            <a:extLst>
              <a:ext uri="{FF2B5EF4-FFF2-40B4-BE49-F238E27FC236}">
                <a16:creationId xmlns="" xmlns:a16="http://schemas.microsoft.com/office/drawing/2014/main" id="{4CAC2EB9-B9E2-4032-9382-D950544C3D7C}"/>
              </a:ext>
            </a:extLst>
          </p:cNvPr>
          <p:cNvPicPr>
            <a:picLocks noChangeAspect="1"/>
          </p:cNvPicPr>
          <p:nvPr/>
        </p:nvPicPr>
        <p:blipFill rotWithShape="1">
          <a:blip r:embed="rId3"/>
          <a:srcRect l="22083" t="26285" r="20417" b="42589"/>
          <a:stretch/>
        </p:blipFill>
        <p:spPr>
          <a:xfrm>
            <a:off x="178231" y="38098"/>
            <a:ext cx="8813369" cy="1943102"/>
          </a:xfrm>
          <a:prstGeom prst="rect">
            <a:avLst/>
          </a:prstGeom>
        </p:spPr>
      </p:pic>
      <p:sp>
        <p:nvSpPr>
          <p:cNvPr id="7" name="Rectangle 6">
            <a:extLst>
              <a:ext uri="{FF2B5EF4-FFF2-40B4-BE49-F238E27FC236}">
                <a16:creationId xmlns="" xmlns:a16="http://schemas.microsoft.com/office/drawing/2014/main" id="{FEA0A46D-0A14-48DF-B115-1822DE32E501}"/>
              </a:ext>
            </a:extLst>
          </p:cNvPr>
          <p:cNvSpPr/>
          <p:nvPr/>
        </p:nvSpPr>
        <p:spPr>
          <a:xfrm>
            <a:off x="304800" y="3200400"/>
            <a:ext cx="8686800" cy="695131"/>
          </a:xfrm>
          <a:prstGeom prst="rect">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26377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8BE2718-9963-4801-B1EA-649377B403D0}"/>
              </a:ext>
            </a:extLst>
          </p:cNvPr>
          <p:cNvSpPr txBox="1"/>
          <p:nvPr/>
        </p:nvSpPr>
        <p:spPr>
          <a:xfrm>
            <a:off x="381000" y="1143000"/>
            <a:ext cx="7696200"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WHO didn’t include recommendation for carbetocin in its 2012 guidelines regarding PPH.</a:t>
            </a:r>
          </a:p>
        </p:txBody>
      </p:sp>
      <p:sp>
        <p:nvSpPr>
          <p:cNvPr id="5" name="Rectangle: Rounded Corners 4">
            <a:extLst>
              <a:ext uri="{FF2B5EF4-FFF2-40B4-BE49-F238E27FC236}">
                <a16:creationId xmlns="" xmlns:a16="http://schemas.microsoft.com/office/drawing/2014/main" id="{C3F14B02-EE0B-405E-955D-5B204583A84A}"/>
              </a:ext>
            </a:extLst>
          </p:cNvPr>
          <p:cNvSpPr/>
          <p:nvPr/>
        </p:nvSpPr>
        <p:spPr>
          <a:xfrm>
            <a:off x="1600200" y="2321867"/>
            <a:ext cx="5628861" cy="10668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What’s unique about carbetocin ???</a:t>
            </a:r>
          </a:p>
        </p:txBody>
      </p:sp>
      <p:sp>
        <p:nvSpPr>
          <p:cNvPr id="7" name="Arrow: Down 6">
            <a:extLst>
              <a:ext uri="{FF2B5EF4-FFF2-40B4-BE49-F238E27FC236}">
                <a16:creationId xmlns="" xmlns:a16="http://schemas.microsoft.com/office/drawing/2014/main" id="{7A25EC08-1320-4530-B343-DB8A10A9A848}"/>
              </a:ext>
            </a:extLst>
          </p:cNvPr>
          <p:cNvSpPr/>
          <p:nvPr/>
        </p:nvSpPr>
        <p:spPr>
          <a:xfrm>
            <a:off x="4114800" y="3256434"/>
            <a:ext cx="5334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 xmlns:a16="http://schemas.microsoft.com/office/drawing/2014/main" id="{F59583C5-9252-46BA-9A83-AA6845A61EB0}"/>
              </a:ext>
            </a:extLst>
          </p:cNvPr>
          <p:cNvSpPr txBox="1"/>
          <p:nvPr/>
        </p:nvSpPr>
        <p:spPr>
          <a:xfrm>
            <a:off x="1181100" y="4419600"/>
            <a:ext cx="5867400"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An oxytocin analogue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Doesn’t require cold chain transport and storage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Maintain stability over a period of 36 months at 30 degrees and 75% relative humidity.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It differs from the existing non heat stable formulation only in its excipient. </a:t>
            </a:r>
          </a:p>
        </p:txBody>
      </p:sp>
    </p:spTree>
    <p:extLst>
      <p:ext uri="{BB962C8B-B14F-4D97-AF65-F5344CB8AC3E}">
        <p14:creationId xmlns:p14="http://schemas.microsoft.com/office/powerpoint/2010/main" val="755922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066800"/>
          </a:xfrm>
        </p:spPr>
        <p:txBody>
          <a:bodyPr/>
          <a:lstStyle/>
          <a:p>
            <a:r>
              <a:rPr lang="en-US" dirty="0"/>
              <a:t>Article: </a:t>
            </a:r>
            <a:endParaRPr lang="ar-AE" dirty="0"/>
          </a:p>
        </p:txBody>
      </p:sp>
      <p:sp>
        <p:nvSpPr>
          <p:cNvPr id="4" name="Content Placeholder 3"/>
          <p:cNvSpPr txBox="1">
            <a:spLocks noGrp="1"/>
          </p:cNvSpPr>
          <p:nvPr>
            <p:ph idx="1"/>
          </p:nvPr>
        </p:nvSpPr>
        <p:spPr>
          <a:xfrm>
            <a:off x="457200" y="2362200"/>
            <a:ext cx="8229600" cy="2308324"/>
          </a:xfrm>
          <a:prstGeom prst="rect">
            <a:avLst/>
          </a:prstGeom>
          <a:noFill/>
        </p:spPr>
        <p:txBody>
          <a:bodyPr wrap="square" rtlCol="1">
            <a:spAutoFit/>
          </a:bodyPr>
          <a:lstStyle/>
          <a:p>
            <a:pPr algn="ctr" rtl="0"/>
            <a:r>
              <a:rPr lang="en-US" sz="4800" b="1" dirty="0">
                <a:solidFill>
                  <a:srgbClr val="0070C0"/>
                </a:solidFill>
                <a:latin typeface="Calibri" panose="020F0502020204030204" pitchFamily="34" charset="0"/>
                <a:cs typeface="Calibri" panose="020F0502020204030204" pitchFamily="34" charset="0"/>
              </a:rPr>
              <a:t>Heat stable Carbetocin versus Oxytocin to prevent hemorrhage vaginal birth</a:t>
            </a:r>
            <a:endParaRPr lang="ar-AE" sz="48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7524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371600"/>
            <a:ext cx="8534400" cy="3539430"/>
          </a:xfrm>
          <a:prstGeom prst="rect">
            <a:avLst/>
          </a:prstGeom>
          <a:noFill/>
        </p:spPr>
        <p:txBody>
          <a:bodyPr wrap="square" rtlCol="1">
            <a:spAutoFit/>
          </a:bodyPr>
          <a:lstStyle/>
          <a:p>
            <a:r>
              <a:rPr lang="en-US" sz="2800" b="1" u="sng" dirty="0">
                <a:solidFill>
                  <a:srgbClr val="0070C0"/>
                </a:solidFill>
                <a:latin typeface="Calibri" pitchFamily="34" charset="0"/>
              </a:rPr>
              <a:t>Objective:</a:t>
            </a:r>
          </a:p>
          <a:p>
            <a:r>
              <a:rPr lang="en-US" sz="2400" dirty="0">
                <a:latin typeface="Calibri" pitchFamily="34" charset="0"/>
              </a:rPr>
              <a:t>Compare the novel formulation of intramuscular heat-stable </a:t>
            </a:r>
            <a:r>
              <a:rPr lang="en-US" sz="2400" dirty="0">
                <a:solidFill>
                  <a:srgbClr val="FF0000"/>
                </a:solidFill>
                <a:latin typeface="Calibri" pitchFamily="34" charset="0"/>
              </a:rPr>
              <a:t>carbetocin (at dose of 100 mcg) </a:t>
            </a:r>
            <a:r>
              <a:rPr lang="en-US" sz="2400" dirty="0">
                <a:latin typeface="Calibri" pitchFamily="34" charset="0"/>
              </a:rPr>
              <a:t>with </a:t>
            </a:r>
            <a:r>
              <a:rPr lang="en-US" sz="2400" dirty="0">
                <a:solidFill>
                  <a:srgbClr val="00B050"/>
                </a:solidFill>
                <a:latin typeface="Calibri" pitchFamily="34" charset="0"/>
              </a:rPr>
              <a:t>oxytocin (at dose of 10 IU) </a:t>
            </a:r>
            <a:r>
              <a:rPr lang="en-US" sz="2400" dirty="0">
                <a:latin typeface="Calibri" pitchFamily="34" charset="0"/>
              </a:rPr>
              <a:t>in preventing PPH during third stage of labor in women giving birth vaginally.   </a:t>
            </a:r>
          </a:p>
          <a:p>
            <a:endParaRPr lang="en-US" sz="2400" dirty="0">
              <a:latin typeface="Calibri" pitchFamily="34" charset="0"/>
            </a:endParaRPr>
          </a:p>
          <a:p>
            <a:r>
              <a:rPr lang="en-US" sz="2800" b="1" u="sng" dirty="0">
                <a:solidFill>
                  <a:srgbClr val="0070C0"/>
                </a:solidFill>
                <a:latin typeface="Calibri" pitchFamily="34" charset="0"/>
              </a:rPr>
              <a:t>Design: </a:t>
            </a:r>
          </a:p>
          <a:p>
            <a:r>
              <a:rPr lang="en-US" sz="2400" dirty="0">
                <a:latin typeface="Calibri" pitchFamily="34" charset="0"/>
              </a:rPr>
              <a:t>International,  randomized, double blind, active controlled, </a:t>
            </a:r>
            <a:r>
              <a:rPr lang="en-US" sz="2400" dirty="0">
                <a:solidFill>
                  <a:srgbClr val="0070C0"/>
                </a:solidFill>
                <a:latin typeface="Calibri" pitchFamily="34" charset="0"/>
              </a:rPr>
              <a:t>non inferiority trial. </a:t>
            </a:r>
            <a:endParaRPr lang="ar-AE" sz="2400" dirty="0">
              <a:solidFill>
                <a:srgbClr val="0070C0"/>
              </a:solidFill>
              <a:latin typeface="Calibri" pitchFamily="34" charset="0"/>
            </a:endParaRPr>
          </a:p>
        </p:txBody>
      </p:sp>
    </p:spTree>
    <p:extLst>
      <p:ext uri="{BB962C8B-B14F-4D97-AF65-F5344CB8AC3E}">
        <p14:creationId xmlns:p14="http://schemas.microsoft.com/office/powerpoint/2010/main" val="3353388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2E71CC-FC59-4D05-9926-9345A66D56C4}"/>
              </a:ext>
            </a:extLst>
          </p:cNvPr>
          <p:cNvSpPr>
            <a:spLocks noGrp="1"/>
          </p:cNvSpPr>
          <p:nvPr>
            <p:ph type="title"/>
          </p:nvPr>
        </p:nvSpPr>
        <p:spPr>
          <a:xfrm>
            <a:off x="415336" y="495795"/>
            <a:ext cx="8229600" cy="762000"/>
          </a:xfrm>
        </p:spPr>
        <p:txBody>
          <a:bodyPr/>
          <a:lstStyle/>
          <a:p>
            <a:r>
              <a:rPr lang="en-US" dirty="0"/>
              <a:t>Method </a:t>
            </a:r>
          </a:p>
        </p:txBody>
      </p:sp>
      <p:sp>
        <p:nvSpPr>
          <p:cNvPr id="5" name="TextBox 4">
            <a:extLst>
              <a:ext uri="{FF2B5EF4-FFF2-40B4-BE49-F238E27FC236}">
                <a16:creationId xmlns="" xmlns:a16="http://schemas.microsoft.com/office/drawing/2014/main" id="{6ACE9C39-3D23-4C0B-AE86-CE5F3EC3A89A}"/>
              </a:ext>
            </a:extLst>
          </p:cNvPr>
          <p:cNvSpPr txBox="1"/>
          <p:nvPr/>
        </p:nvSpPr>
        <p:spPr>
          <a:xfrm>
            <a:off x="311427" y="1295400"/>
            <a:ext cx="8534400"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Trial was done among 23 hospitals in 10 countries between July 2015 – Jan 2018 .</a:t>
            </a:r>
          </a:p>
          <a:p>
            <a:pPr marL="342900" indent="-3429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r>
              <a:rPr lang="en-US" sz="2000" b="1" u="sng" dirty="0">
                <a:solidFill>
                  <a:srgbClr val="FF0000"/>
                </a:solidFill>
                <a:latin typeface="Calibri" panose="020F0502020204030204" pitchFamily="34" charset="0"/>
                <a:cs typeface="Calibri" panose="020F0502020204030204" pitchFamily="34" charset="0"/>
              </a:rPr>
              <a:t>Inclusion criteria </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Women who expected to give birth vaginally, and who had a singleton pregnancy. </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Cervical dilatation of 6 cm or less.  </a:t>
            </a:r>
          </a:p>
        </p:txBody>
      </p:sp>
      <p:sp>
        <p:nvSpPr>
          <p:cNvPr id="6" name="Content Placeholder 2">
            <a:extLst>
              <a:ext uri="{FF2B5EF4-FFF2-40B4-BE49-F238E27FC236}">
                <a16:creationId xmlns="" xmlns:a16="http://schemas.microsoft.com/office/drawing/2014/main" id="{8A297A3D-85C7-4454-8DE7-75C5B180F4F1}"/>
              </a:ext>
            </a:extLst>
          </p:cNvPr>
          <p:cNvSpPr>
            <a:spLocks noGrp="1"/>
          </p:cNvSpPr>
          <p:nvPr>
            <p:ph idx="1"/>
          </p:nvPr>
        </p:nvSpPr>
        <p:spPr>
          <a:xfrm>
            <a:off x="311427" y="3886200"/>
            <a:ext cx="8305800" cy="2490883"/>
          </a:xfrm>
        </p:spPr>
        <p:txBody>
          <a:bodyPr>
            <a:noAutofit/>
          </a:bodyPr>
          <a:lstStyle/>
          <a:p>
            <a:pPr marL="109728" indent="0" algn="l" rtl="0">
              <a:buNone/>
            </a:pPr>
            <a:r>
              <a:rPr lang="en-US" sz="2000" b="1" u="sng" dirty="0">
                <a:solidFill>
                  <a:srgbClr val="FF0000"/>
                </a:solidFill>
                <a:latin typeface="Calibri" pitchFamily="34" charset="0"/>
              </a:rPr>
              <a:t>Exclusion criteria: </a:t>
            </a:r>
          </a:p>
          <a:p>
            <a:pPr algn="l" rtl="0"/>
            <a:r>
              <a:rPr lang="en-US" sz="2000" dirty="0">
                <a:latin typeface="Calibri" pitchFamily="34" charset="0"/>
              </a:rPr>
              <a:t>Women at advanced stage of labor (cervical dilatation &gt; 6 cm). </a:t>
            </a:r>
          </a:p>
          <a:p>
            <a:pPr algn="l" rtl="0"/>
            <a:r>
              <a:rPr lang="en-US" sz="2000" dirty="0">
                <a:latin typeface="Calibri" pitchFamily="34" charset="0"/>
              </a:rPr>
              <a:t>Women who were too distressed to provide informed consent. </a:t>
            </a:r>
          </a:p>
          <a:p>
            <a:pPr algn="l" rtl="0"/>
            <a:r>
              <a:rPr lang="en-US" sz="2000" dirty="0">
                <a:latin typeface="Calibri" pitchFamily="34" charset="0"/>
              </a:rPr>
              <a:t>Women who had known allergies to carbetocin, oxytocin homologues, or </a:t>
            </a:r>
            <a:r>
              <a:rPr lang="en-US" sz="2000" dirty="0" err="1">
                <a:latin typeface="Calibri" pitchFamily="34" charset="0"/>
              </a:rPr>
              <a:t>excepients</a:t>
            </a:r>
            <a:r>
              <a:rPr lang="en-US" sz="2000" dirty="0">
                <a:latin typeface="Calibri" pitchFamily="34" charset="0"/>
              </a:rPr>
              <a:t>. </a:t>
            </a:r>
          </a:p>
          <a:p>
            <a:pPr algn="l" rtl="0"/>
            <a:r>
              <a:rPr lang="en-US" sz="2000" dirty="0">
                <a:latin typeface="Calibri" pitchFamily="34" charset="0"/>
              </a:rPr>
              <a:t>Women with serious CVD, hepatic or renal diseases, or epilepsy. </a:t>
            </a:r>
            <a:endParaRPr lang="ar-AE" sz="2000" dirty="0">
              <a:latin typeface="Calibri" pitchFamily="34" charset="0"/>
            </a:endParaRPr>
          </a:p>
        </p:txBody>
      </p:sp>
    </p:spTree>
    <p:extLst>
      <p:ext uri="{BB962C8B-B14F-4D97-AF65-F5344CB8AC3E}">
        <p14:creationId xmlns:p14="http://schemas.microsoft.com/office/powerpoint/2010/main" val="778568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30000" t="30082" r="26875" b="4876"/>
          <a:stretch/>
        </p:blipFill>
        <p:spPr>
          <a:xfrm>
            <a:off x="1676400" y="609600"/>
            <a:ext cx="5867400" cy="6096000"/>
          </a:xfrm>
          <a:prstGeom prst="rect">
            <a:avLst/>
          </a:prstGeom>
        </p:spPr>
      </p:pic>
      <p:sp>
        <p:nvSpPr>
          <p:cNvPr id="5" name="Rectangle 4"/>
          <p:cNvSpPr/>
          <p:nvPr/>
        </p:nvSpPr>
        <p:spPr>
          <a:xfrm>
            <a:off x="3581400" y="1905000"/>
            <a:ext cx="2057400" cy="3048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2282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7B58FF90-1219-461A-A42A-8241FE87862B}"/>
              </a:ext>
            </a:extLst>
          </p:cNvPr>
          <p:cNvSpPr>
            <a:spLocks noGrp="1"/>
          </p:cNvSpPr>
          <p:nvPr>
            <p:ph type="title"/>
          </p:nvPr>
        </p:nvSpPr>
        <p:spPr>
          <a:xfrm>
            <a:off x="457200" y="304800"/>
            <a:ext cx="8229600" cy="762000"/>
          </a:xfrm>
        </p:spPr>
        <p:txBody>
          <a:bodyPr/>
          <a:lstStyle/>
          <a:p>
            <a:r>
              <a:rPr lang="en-US" dirty="0"/>
              <a:t>Method </a:t>
            </a:r>
          </a:p>
        </p:txBody>
      </p:sp>
      <p:sp>
        <p:nvSpPr>
          <p:cNvPr id="9" name="Arrow: Left-Right 8">
            <a:extLst>
              <a:ext uri="{FF2B5EF4-FFF2-40B4-BE49-F238E27FC236}">
                <a16:creationId xmlns="" xmlns:a16="http://schemas.microsoft.com/office/drawing/2014/main" id="{35E44A44-DB8D-434B-BDA4-571D090B3FB4}"/>
              </a:ext>
            </a:extLst>
          </p:cNvPr>
          <p:cNvSpPr/>
          <p:nvPr/>
        </p:nvSpPr>
        <p:spPr>
          <a:xfrm>
            <a:off x="2726635" y="1676400"/>
            <a:ext cx="3581400" cy="10668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 xmlns:a16="http://schemas.microsoft.com/office/drawing/2014/main" id="{16088EE5-AABF-4DFF-9A9B-85FA8D27D697}"/>
              </a:ext>
            </a:extLst>
          </p:cNvPr>
          <p:cNvSpPr txBox="1"/>
          <p:nvPr/>
        </p:nvSpPr>
        <p:spPr>
          <a:xfrm>
            <a:off x="3026466" y="2025134"/>
            <a:ext cx="2971800"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Randomized to either receive </a:t>
            </a:r>
          </a:p>
        </p:txBody>
      </p:sp>
      <p:sp>
        <p:nvSpPr>
          <p:cNvPr id="11" name="Rectangle 10">
            <a:extLst>
              <a:ext uri="{FF2B5EF4-FFF2-40B4-BE49-F238E27FC236}">
                <a16:creationId xmlns="" xmlns:a16="http://schemas.microsoft.com/office/drawing/2014/main" id="{C084FBA7-626A-4C0E-9C3D-627EB47157C2}"/>
              </a:ext>
            </a:extLst>
          </p:cNvPr>
          <p:cNvSpPr/>
          <p:nvPr/>
        </p:nvSpPr>
        <p:spPr>
          <a:xfrm>
            <a:off x="657640" y="1477617"/>
            <a:ext cx="1752600" cy="1600200"/>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Calibri" panose="020F0502020204030204" pitchFamily="34" charset="0"/>
                <a:cs typeface="Calibri" panose="020F0502020204030204" pitchFamily="34" charset="0"/>
              </a:rPr>
              <a:t>IM injection </a:t>
            </a:r>
          </a:p>
          <a:p>
            <a:pPr algn="ctr"/>
            <a:r>
              <a:rPr lang="en-US" dirty="0">
                <a:latin typeface="Calibri" panose="020F0502020204030204" pitchFamily="34" charset="0"/>
                <a:cs typeface="Calibri" panose="020F0502020204030204" pitchFamily="34" charset="0"/>
              </a:rPr>
              <a:t>Of heat stable carbetocin at dose of 100 mcg </a:t>
            </a:r>
          </a:p>
        </p:txBody>
      </p:sp>
      <p:sp>
        <p:nvSpPr>
          <p:cNvPr id="12" name="Rectangle 11">
            <a:extLst>
              <a:ext uri="{FF2B5EF4-FFF2-40B4-BE49-F238E27FC236}">
                <a16:creationId xmlns="" xmlns:a16="http://schemas.microsoft.com/office/drawing/2014/main" id="{7448C323-3621-413D-B4B4-F66C7C481B61}"/>
              </a:ext>
            </a:extLst>
          </p:cNvPr>
          <p:cNvSpPr/>
          <p:nvPr/>
        </p:nvSpPr>
        <p:spPr>
          <a:xfrm>
            <a:off x="6604553" y="1409700"/>
            <a:ext cx="1752600" cy="1600200"/>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Calibri" panose="020F0502020204030204" pitchFamily="34" charset="0"/>
                <a:cs typeface="Calibri" panose="020F0502020204030204" pitchFamily="34" charset="0"/>
              </a:rPr>
              <a:t>Oxytocin at dose of 10 IU </a:t>
            </a:r>
          </a:p>
        </p:txBody>
      </p:sp>
      <p:sp>
        <p:nvSpPr>
          <p:cNvPr id="13" name="TextBox 12">
            <a:extLst>
              <a:ext uri="{FF2B5EF4-FFF2-40B4-BE49-F238E27FC236}">
                <a16:creationId xmlns="" xmlns:a16="http://schemas.microsoft.com/office/drawing/2014/main" id="{FA98EA47-E92D-4A6F-B932-AEA11113DEF8}"/>
              </a:ext>
            </a:extLst>
          </p:cNvPr>
          <p:cNvSpPr txBox="1"/>
          <p:nvPr/>
        </p:nvSpPr>
        <p:spPr>
          <a:xfrm>
            <a:off x="3238500" y="2794038"/>
            <a:ext cx="2667000" cy="1477328"/>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Administered immediately after the birth of baby to manage the third stage of labor according to WHO guidelines </a:t>
            </a:r>
          </a:p>
        </p:txBody>
      </p:sp>
      <p:sp>
        <p:nvSpPr>
          <p:cNvPr id="14" name="TextBox 13">
            <a:extLst>
              <a:ext uri="{FF2B5EF4-FFF2-40B4-BE49-F238E27FC236}">
                <a16:creationId xmlns="" xmlns:a16="http://schemas.microsoft.com/office/drawing/2014/main" id="{B79CD76E-F0D1-40D1-BB86-543D6F163756}"/>
              </a:ext>
            </a:extLst>
          </p:cNvPr>
          <p:cNvSpPr txBox="1"/>
          <p:nvPr/>
        </p:nvSpPr>
        <p:spPr>
          <a:xfrm>
            <a:off x="457199" y="4648200"/>
            <a:ext cx="7899953"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Both medications were supplied in 1 ml ampoules in consecutively numbered treatment packs, and were arranged in dispensers.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ampoules, trial packs, and dispensers were identical in shape, size, and weight to ensure blindness. </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Both medications were kept in cold storage (2-8 degree) to maintain double blinding and to give oxytocin max efficiency. </a:t>
            </a:r>
          </a:p>
        </p:txBody>
      </p:sp>
      <p:sp>
        <p:nvSpPr>
          <p:cNvPr id="15" name="Rectangle: Rounded Corners 14">
            <a:extLst>
              <a:ext uri="{FF2B5EF4-FFF2-40B4-BE49-F238E27FC236}">
                <a16:creationId xmlns="" xmlns:a16="http://schemas.microsoft.com/office/drawing/2014/main" id="{4E669CAD-3008-408B-8216-1F94A8F7D02C}"/>
              </a:ext>
            </a:extLst>
          </p:cNvPr>
          <p:cNvSpPr/>
          <p:nvPr/>
        </p:nvSpPr>
        <p:spPr>
          <a:xfrm>
            <a:off x="304800" y="4370114"/>
            <a:ext cx="8534400" cy="22012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42E36DDC-4BA4-4A7F-A244-E3CC27A69E98}"/>
              </a:ext>
            </a:extLst>
          </p:cNvPr>
          <p:cNvSpPr txBox="1"/>
          <p:nvPr/>
        </p:nvSpPr>
        <p:spPr>
          <a:xfrm>
            <a:off x="3416575" y="1491555"/>
            <a:ext cx="1981200"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n= 29,645</a:t>
            </a:r>
          </a:p>
        </p:txBody>
      </p:sp>
    </p:spTree>
    <p:extLst>
      <p:ext uri="{BB962C8B-B14F-4D97-AF65-F5344CB8AC3E}">
        <p14:creationId xmlns:p14="http://schemas.microsoft.com/office/powerpoint/2010/main" val="408391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6250" t="21094" r="31250" b="34374"/>
          <a:stretch/>
        </p:blipFill>
        <p:spPr>
          <a:xfrm>
            <a:off x="228600" y="685800"/>
            <a:ext cx="6858000" cy="5748617"/>
          </a:xfrm>
          <a:prstGeom prst="rect">
            <a:avLst/>
          </a:prstGeom>
        </p:spPr>
      </p:pic>
      <p:sp>
        <p:nvSpPr>
          <p:cNvPr id="2" name="Rectangle 1"/>
          <p:cNvSpPr/>
          <p:nvPr/>
        </p:nvSpPr>
        <p:spPr>
          <a:xfrm>
            <a:off x="7239000" y="1676400"/>
            <a:ext cx="1676400" cy="3581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The characteristics at baseline and the birth</a:t>
            </a:r>
          </a:p>
          <a:p>
            <a:pPr algn="ctr"/>
            <a:r>
              <a:rPr lang="en-US" sz="2000" dirty="0">
                <a:solidFill>
                  <a:schemeClr val="tx1"/>
                </a:solidFill>
                <a:latin typeface="Calibri" panose="020F0502020204030204" pitchFamily="34" charset="0"/>
                <a:cs typeface="Calibri" panose="020F0502020204030204" pitchFamily="34" charset="0"/>
              </a:rPr>
              <a:t>outcomes were similar in the two groups</a:t>
            </a:r>
            <a:endParaRPr lang="en-GB"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8058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08" y="190498"/>
            <a:ext cx="8229600" cy="1066800"/>
          </a:xfrm>
        </p:spPr>
        <p:txBody>
          <a:bodyPr>
            <a:normAutofit/>
          </a:bodyPr>
          <a:lstStyle/>
          <a:p>
            <a:pPr algn="ctr"/>
            <a:r>
              <a:rPr lang="en-US" sz="3600" b="1" u="sng" dirty="0"/>
              <a:t>Study outcomes </a:t>
            </a:r>
            <a:endParaRPr lang="ar-AE" sz="3600" b="1" u="sng" dirty="0"/>
          </a:p>
        </p:txBody>
      </p:sp>
      <p:sp>
        <p:nvSpPr>
          <p:cNvPr id="6" name="Rectangle 5"/>
          <p:cNvSpPr/>
          <p:nvPr/>
        </p:nvSpPr>
        <p:spPr>
          <a:xfrm>
            <a:off x="2241341" y="1215858"/>
            <a:ext cx="4279334" cy="6858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en-US" sz="3600" b="1" dirty="0">
                <a:latin typeface="Calibri" panose="020F0502020204030204" pitchFamily="34" charset="0"/>
                <a:cs typeface="Calibri" panose="020F0502020204030204" pitchFamily="34" charset="0"/>
              </a:rPr>
              <a:t>Primary outcome </a:t>
            </a:r>
            <a:endParaRPr lang="ar-AE" sz="3600" b="1" dirty="0">
              <a:latin typeface="Calibri" panose="020F0502020204030204" pitchFamily="34" charset="0"/>
              <a:cs typeface="Calibri" panose="020F0502020204030204" pitchFamily="34" charset="0"/>
            </a:endParaRPr>
          </a:p>
        </p:txBody>
      </p:sp>
      <p:sp>
        <p:nvSpPr>
          <p:cNvPr id="9" name="Rounded Rectangle 8"/>
          <p:cNvSpPr/>
          <p:nvPr/>
        </p:nvSpPr>
        <p:spPr>
          <a:xfrm>
            <a:off x="399804" y="2279941"/>
            <a:ext cx="3467592" cy="3116219"/>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r>
              <a:rPr lang="en-US" sz="2000" dirty="0">
                <a:latin typeface="Calibri" pitchFamily="34" charset="0"/>
              </a:rPr>
              <a:t>Proportion of women with blood loss of at least 500 ml   </a:t>
            </a:r>
            <a:r>
              <a:rPr lang="en-US" sz="2000" b="1" dirty="0">
                <a:latin typeface="Calibri" pitchFamily="34" charset="0"/>
              </a:rPr>
              <a:t>OR t</a:t>
            </a:r>
            <a:r>
              <a:rPr lang="en-US" sz="2000" dirty="0">
                <a:latin typeface="Calibri" pitchFamily="34" charset="0"/>
              </a:rPr>
              <a:t>he use of additional uterotonic agents at 1 hour and up to 2 hours for women who continued to bleed after 1 hour. </a:t>
            </a: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p>
        </p:txBody>
      </p:sp>
      <p:sp>
        <p:nvSpPr>
          <p:cNvPr id="12" name="Left Arrow 3">
            <a:extLst>
              <a:ext uri="{FF2B5EF4-FFF2-40B4-BE49-F238E27FC236}">
                <a16:creationId xmlns="" xmlns:a16="http://schemas.microsoft.com/office/drawing/2014/main" id="{322E1C12-3557-4C22-9136-E29CE2B8B704}"/>
              </a:ext>
            </a:extLst>
          </p:cNvPr>
          <p:cNvSpPr/>
          <p:nvPr/>
        </p:nvSpPr>
        <p:spPr>
          <a:xfrm rot="13630574">
            <a:off x="6246184" y="1822346"/>
            <a:ext cx="548983" cy="4127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3" name="Rounded Rectangle 8">
            <a:extLst>
              <a:ext uri="{FF2B5EF4-FFF2-40B4-BE49-F238E27FC236}">
                <a16:creationId xmlns="" xmlns:a16="http://schemas.microsoft.com/office/drawing/2014/main" id="{F88AF380-7C2D-423F-B5E3-DFB768D6D8BF}"/>
              </a:ext>
            </a:extLst>
          </p:cNvPr>
          <p:cNvSpPr/>
          <p:nvPr/>
        </p:nvSpPr>
        <p:spPr>
          <a:xfrm>
            <a:off x="5334000" y="2312323"/>
            <a:ext cx="3467592" cy="323207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endParaRPr lang="en-US" dirty="0">
              <a:latin typeface="Calibri" pitchFamily="34" charset="0"/>
            </a:endParaRPr>
          </a:p>
          <a:p>
            <a:pPr marL="285750" indent="-285750">
              <a:buFont typeface="Arial" pitchFamily="34" charset="0"/>
              <a:buChar char="•"/>
            </a:pPr>
            <a:endParaRPr lang="en-US" dirty="0">
              <a:solidFill>
                <a:schemeClr val="tx1"/>
              </a:solidFill>
              <a:latin typeface="Calibri" pitchFamily="34" charset="0"/>
            </a:endParaRPr>
          </a:p>
          <a:p>
            <a:pPr marL="285750" indent="-285750">
              <a:buFont typeface="Arial" pitchFamily="34" charset="0"/>
              <a:buChar char="•"/>
            </a:pPr>
            <a:endParaRPr lang="en-US" dirty="0">
              <a:solidFill>
                <a:schemeClr val="tx1"/>
              </a:solidFill>
              <a:latin typeface="Calibri" pitchFamily="34" charset="0"/>
            </a:endParaRPr>
          </a:p>
          <a:p>
            <a:pPr marL="285750" indent="-285750">
              <a:buFont typeface="Arial" pitchFamily="34" charset="0"/>
              <a:buChar char="•"/>
            </a:pPr>
            <a:endParaRPr lang="en-US" sz="2000" dirty="0">
              <a:solidFill>
                <a:schemeClr val="tx1"/>
              </a:solidFill>
              <a:latin typeface="Calibri" pitchFamily="34" charset="0"/>
            </a:endParaRPr>
          </a:p>
          <a:p>
            <a:pPr marL="285750" indent="-285750">
              <a:buFont typeface="Arial" pitchFamily="34" charset="0"/>
              <a:buChar char="•"/>
            </a:pPr>
            <a:r>
              <a:rPr lang="en-US" sz="2000" dirty="0">
                <a:solidFill>
                  <a:schemeClr val="tx1"/>
                </a:solidFill>
                <a:latin typeface="Calibri" pitchFamily="34" charset="0"/>
              </a:rPr>
              <a:t>The proportion of women with blood loss of at least 1000 ml at 1 hour and up to 2 hours for women who continued to bleed after 1 hour</a:t>
            </a:r>
            <a:endParaRPr lang="en-US" sz="2000"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latin typeface="Calibri" pitchFamily="34" charset="0"/>
            </a:endParaRPr>
          </a:p>
          <a:p>
            <a:pPr marL="285750" indent="-285750">
              <a:buFont typeface="Arial" pitchFamily="34" charset="0"/>
              <a:buChar char="•"/>
            </a:pPr>
            <a:endParaRPr lang="en-US" dirty="0"/>
          </a:p>
        </p:txBody>
      </p:sp>
      <p:sp>
        <p:nvSpPr>
          <p:cNvPr id="5" name="Rectangle 4">
            <a:extLst>
              <a:ext uri="{FF2B5EF4-FFF2-40B4-BE49-F238E27FC236}">
                <a16:creationId xmlns="" xmlns:a16="http://schemas.microsoft.com/office/drawing/2014/main" id="{1CF97711-7DC5-48D5-AFEB-32C854BC9C58}"/>
              </a:ext>
            </a:extLst>
          </p:cNvPr>
          <p:cNvSpPr/>
          <p:nvPr/>
        </p:nvSpPr>
        <p:spPr>
          <a:xfrm>
            <a:off x="881330" y="5078190"/>
            <a:ext cx="2667000" cy="93240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Non inferiority margin for the relative risk is 1.16 </a:t>
            </a:r>
          </a:p>
        </p:txBody>
      </p:sp>
      <p:sp>
        <p:nvSpPr>
          <p:cNvPr id="14" name="Rectangle 13">
            <a:extLst>
              <a:ext uri="{FF2B5EF4-FFF2-40B4-BE49-F238E27FC236}">
                <a16:creationId xmlns="" xmlns:a16="http://schemas.microsoft.com/office/drawing/2014/main" id="{E7F46B84-3B91-4103-B79D-DCB555DE702D}"/>
              </a:ext>
            </a:extLst>
          </p:cNvPr>
          <p:cNvSpPr/>
          <p:nvPr/>
        </p:nvSpPr>
        <p:spPr>
          <a:xfrm>
            <a:off x="5734296" y="5078189"/>
            <a:ext cx="2667000" cy="93240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Non inferiority margin for the relative risk is </a:t>
            </a:r>
            <a:r>
              <a:rPr lang="en-US" sz="2000" dirty="0" smtClean="0">
                <a:solidFill>
                  <a:schemeClr val="tx1"/>
                </a:solidFill>
                <a:latin typeface="Calibri" panose="020F0502020204030204" pitchFamily="34" charset="0"/>
                <a:cs typeface="Calibri" panose="020F0502020204030204" pitchFamily="34" charset="0"/>
              </a:rPr>
              <a:t>1.23</a:t>
            </a:r>
            <a:endParaRPr lang="en-US" sz="2000" dirty="0">
              <a:solidFill>
                <a:schemeClr val="tx1"/>
              </a:solidFill>
              <a:latin typeface="Calibri" panose="020F0502020204030204" pitchFamily="34" charset="0"/>
              <a:cs typeface="Calibri" panose="020F0502020204030204" pitchFamily="34" charset="0"/>
            </a:endParaRPr>
          </a:p>
        </p:txBody>
      </p:sp>
      <p:sp>
        <p:nvSpPr>
          <p:cNvPr id="3" name="Rounded Rectangle 2"/>
          <p:cNvSpPr/>
          <p:nvPr/>
        </p:nvSpPr>
        <p:spPr>
          <a:xfrm>
            <a:off x="582270" y="6019304"/>
            <a:ext cx="3265119" cy="6587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solidFill>
                  <a:schemeClr val="bg1"/>
                </a:solidFill>
                <a:latin typeface="Calibri" panose="020F0502020204030204" pitchFamily="34" charset="0"/>
                <a:cs typeface="Calibri" panose="020F0502020204030204" pitchFamily="34" charset="0"/>
              </a:rPr>
              <a:t>preserve </a:t>
            </a:r>
            <a:r>
              <a:rPr lang="en-GB" dirty="0">
                <a:solidFill>
                  <a:schemeClr val="bg1"/>
                </a:solidFill>
                <a:latin typeface="Calibri" panose="020F0502020204030204" pitchFamily="34" charset="0"/>
                <a:cs typeface="Calibri" panose="020F0502020204030204" pitchFamily="34" charset="0"/>
              </a:rPr>
              <a:t>at least </a:t>
            </a:r>
            <a:r>
              <a:rPr lang="en-GB" b="1" dirty="0">
                <a:solidFill>
                  <a:schemeClr val="bg1"/>
                </a:solidFill>
                <a:latin typeface="Calibri" panose="020F0502020204030204" pitchFamily="34" charset="0"/>
                <a:cs typeface="Calibri" panose="020F0502020204030204" pitchFamily="34" charset="0"/>
              </a:rPr>
              <a:t>82</a:t>
            </a:r>
            <a:r>
              <a:rPr lang="en-GB" b="1" dirty="0" smtClean="0">
                <a:solidFill>
                  <a:schemeClr val="bg1"/>
                </a:solidFill>
                <a:latin typeface="Calibri" panose="020F0502020204030204" pitchFamily="34" charset="0"/>
                <a:cs typeface="Calibri" panose="020F0502020204030204" pitchFamily="34" charset="0"/>
              </a:rPr>
              <a:t>% </a:t>
            </a:r>
            <a:r>
              <a:rPr lang="en-GB" dirty="0" smtClean="0">
                <a:solidFill>
                  <a:schemeClr val="bg1"/>
                </a:solidFill>
                <a:latin typeface="Calibri" panose="020F0502020204030204" pitchFamily="34" charset="0"/>
                <a:cs typeface="Calibri" panose="020F0502020204030204" pitchFamily="34" charset="0"/>
              </a:rPr>
              <a:t>o</a:t>
            </a:r>
            <a:r>
              <a:rPr lang="en-US" dirty="0" smtClean="0">
                <a:solidFill>
                  <a:schemeClr val="bg1"/>
                </a:solidFill>
                <a:latin typeface="Calibri" panose="020F0502020204030204" pitchFamily="34" charset="0"/>
                <a:cs typeface="Calibri" panose="020F0502020204030204" pitchFamily="34" charset="0"/>
              </a:rPr>
              <a:t>f </a:t>
            </a:r>
            <a:r>
              <a:rPr lang="en-US" dirty="0">
                <a:solidFill>
                  <a:schemeClr val="bg1"/>
                </a:solidFill>
                <a:latin typeface="Calibri" panose="020F0502020204030204" pitchFamily="34" charset="0"/>
                <a:cs typeface="Calibri" panose="020F0502020204030204" pitchFamily="34" charset="0"/>
              </a:rPr>
              <a:t>the effect of oxytocin over placebo</a:t>
            </a:r>
            <a:endParaRPr lang="en-GB" dirty="0">
              <a:solidFill>
                <a:schemeClr val="bg1"/>
              </a:solidFill>
              <a:latin typeface="Calibri" panose="020F0502020204030204" pitchFamily="34" charset="0"/>
              <a:cs typeface="Calibri" panose="020F0502020204030204" pitchFamily="34" charset="0"/>
            </a:endParaRPr>
          </a:p>
        </p:txBody>
      </p:sp>
      <p:sp>
        <p:nvSpPr>
          <p:cNvPr id="4" name="Left Arrow 3"/>
          <p:cNvSpPr/>
          <p:nvPr/>
        </p:nvSpPr>
        <p:spPr>
          <a:xfrm rot="18604248">
            <a:off x="2154071" y="1863807"/>
            <a:ext cx="548983" cy="4127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AE"/>
          </a:p>
        </p:txBody>
      </p:sp>
      <p:sp>
        <p:nvSpPr>
          <p:cNvPr id="11" name="Rounded Rectangle 10"/>
          <p:cNvSpPr/>
          <p:nvPr/>
        </p:nvSpPr>
        <p:spPr>
          <a:xfrm>
            <a:off x="5435236" y="6020363"/>
            <a:ext cx="3265119" cy="6587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solidFill>
                  <a:schemeClr val="bg1"/>
                </a:solidFill>
                <a:latin typeface="Calibri" panose="020F0502020204030204" pitchFamily="34" charset="0"/>
                <a:cs typeface="Calibri" panose="020F0502020204030204" pitchFamily="34" charset="0"/>
              </a:rPr>
              <a:t>preserve </a:t>
            </a:r>
            <a:r>
              <a:rPr lang="en-GB" dirty="0">
                <a:solidFill>
                  <a:schemeClr val="bg1"/>
                </a:solidFill>
                <a:latin typeface="Calibri" panose="020F0502020204030204" pitchFamily="34" charset="0"/>
                <a:cs typeface="Calibri" panose="020F0502020204030204" pitchFamily="34" charset="0"/>
              </a:rPr>
              <a:t>at least </a:t>
            </a:r>
            <a:r>
              <a:rPr lang="en-GB" b="1" dirty="0" smtClean="0">
                <a:solidFill>
                  <a:schemeClr val="bg1"/>
                </a:solidFill>
                <a:latin typeface="Calibri" panose="020F0502020204030204" pitchFamily="34" charset="0"/>
                <a:cs typeface="Calibri" panose="020F0502020204030204" pitchFamily="34" charset="0"/>
              </a:rPr>
              <a:t>75% </a:t>
            </a:r>
            <a:r>
              <a:rPr lang="en-GB" dirty="0" smtClean="0">
                <a:solidFill>
                  <a:schemeClr val="bg1"/>
                </a:solidFill>
                <a:latin typeface="Calibri" panose="020F0502020204030204" pitchFamily="34" charset="0"/>
                <a:cs typeface="Calibri" panose="020F0502020204030204" pitchFamily="34" charset="0"/>
              </a:rPr>
              <a:t>o</a:t>
            </a:r>
            <a:r>
              <a:rPr lang="en-US" dirty="0" smtClean="0">
                <a:solidFill>
                  <a:schemeClr val="bg1"/>
                </a:solidFill>
                <a:latin typeface="Calibri" panose="020F0502020204030204" pitchFamily="34" charset="0"/>
                <a:cs typeface="Calibri" panose="020F0502020204030204" pitchFamily="34" charset="0"/>
              </a:rPr>
              <a:t>f </a:t>
            </a:r>
            <a:r>
              <a:rPr lang="en-US" dirty="0">
                <a:solidFill>
                  <a:schemeClr val="bg1"/>
                </a:solidFill>
                <a:latin typeface="Calibri" panose="020F0502020204030204" pitchFamily="34" charset="0"/>
                <a:cs typeface="Calibri" panose="020F0502020204030204" pitchFamily="34" charset="0"/>
              </a:rPr>
              <a:t>the effect of oxytocin over placebo</a:t>
            </a:r>
            <a:endParaRPr lang="en-GB"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392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CF6A6CCF-3C4D-4126-A336-977C40E0D001}"/>
              </a:ext>
            </a:extLst>
          </p:cNvPr>
          <p:cNvSpPr>
            <a:spLocks noGrp="1"/>
          </p:cNvSpPr>
          <p:nvPr>
            <p:ph type="title"/>
          </p:nvPr>
        </p:nvSpPr>
        <p:spPr>
          <a:xfrm>
            <a:off x="266208" y="190498"/>
            <a:ext cx="8229600" cy="1066800"/>
          </a:xfrm>
        </p:spPr>
        <p:txBody>
          <a:bodyPr>
            <a:normAutofit/>
          </a:bodyPr>
          <a:lstStyle/>
          <a:p>
            <a:pPr algn="ctr"/>
            <a:r>
              <a:rPr lang="en-US" sz="3600" b="1" u="sng" dirty="0"/>
              <a:t>Study outcomes </a:t>
            </a:r>
            <a:endParaRPr lang="ar-AE" sz="3600" b="1" u="sng" dirty="0"/>
          </a:p>
        </p:txBody>
      </p:sp>
      <p:sp>
        <p:nvSpPr>
          <p:cNvPr id="5" name="Rectangle 4">
            <a:extLst>
              <a:ext uri="{FF2B5EF4-FFF2-40B4-BE49-F238E27FC236}">
                <a16:creationId xmlns="" xmlns:a16="http://schemas.microsoft.com/office/drawing/2014/main" id="{01A46912-D727-432D-808F-1B28FFCC4E89}"/>
              </a:ext>
            </a:extLst>
          </p:cNvPr>
          <p:cNvSpPr/>
          <p:nvPr/>
        </p:nvSpPr>
        <p:spPr>
          <a:xfrm>
            <a:off x="2241341" y="1215858"/>
            <a:ext cx="4279334" cy="685800"/>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en-US" sz="3600" b="1" dirty="0">
                <a:latin typeface="Calibri" panose="020F0502020204030204" pitchFamily="34" charset="0"/>
                <a:cs typeface="Calibri" panose="020F0502020204030204" pitchFamily="34" charset="0"/>
              </a:rPr>
              <a:t>Secondary  outcome </a:t>
            </a:r>
            <a:endParaRPr lang="ar-AE" sz="3600" b="1" dirty="0">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 xmlns:a16="http://schemas.microsoft.com/office/drawing/2014/main" id="{69A99C64-5032-472F-B6F9-2CDBE686B0CD}"/>
              </a:ext>
            </a:extLst>
          </p:cNvPr>
          <p:cNvSpPr/>
          <p:nvPr/>
        </p:nvSpPr>
        <p:spPr>
          <a:xfrm>
            <a:off x="838200" y="2381319"/>
            <a:ext cx="7391892" cy="25527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b="1" u="sng" dirty="0">
                <a:latin typeface="Calibri" panose="020F0502020204030204" pitchFamily="34" charset="0"/>
                <a:cs typeface="Calibri" panose="020F0502020204030204" pitchFamily="34" charset="0"/>
              </a:rPr>
              <a:t>Includes other measures related to blood loss such as:</a:t>
            </a:r>
          </a:p>
          <a:p>
            <a:r>
              <a:rPr lang="en-US" sz="2400"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Use of additional uterotonic agents. </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Other interventions to stop bleeding. </a:t>
            </a: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Expected adverse events including chest pain, and vomiting. </a:t>
            </a:r>
          </a:p>
        </p:txBody>
      </p:sp>
    </p:spTree>
    <p:extLst>
      <p:ext uri="{BB962C8B-B14F-4D97-AF65-F5344CB8AC3E}">
        <p14:creationId xmlns:p14="http://schemas.microsoft.com/office/powerpoint/2010/main" val="2585941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25625" t="12500" r="35625" b="6250"/>
          <a:stretch/>
        </p:blipFill>
        <p:spPr>
          <a:xfrm rot="5400000">
            <a:off x="1831258" y="-764458"/>
            <a:ext cx="5486400" cy="8691716"/>
          </a:xfrm>
          <a:prstGeom prst="rect">
            <a:avLst/>
          </a:prstGeom>
        </p:spPr>
      </p:pic>
      <p:sp>
        <p:nvSpPr>
          <p:cNvPr id="5" name="Rectangle 4"/>
          <p:cNvSpPr/>
          <p:nvPr/>
        </p:nvSpPr>
        <p:spPr>
          <a:xfrm>
            <a:off x="1424473" y="2362200"/>
            <a:ext cx="1242527" cy="22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424473" y="1752600"/>
            <a:ext cx="1775927" cy="22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9110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066800"/>
          </a:xfrm>
        </p:spPr>
        <p:txBody>
          <a:bodyPr/>
          <a:lstStyle/>
          <a:p>
            <a:r>
              <a:rPr lang="en-US" dirty="0"/>
              <a:t>Statistical analysis</a:t>
            </a:r>
            <a:endParaRPr lang="ar-AE" dirty="0"/>
          </a:p>
        </p:txBody>
      </p:sp>
      <p:sp>
        <p:nvSpPr>
          <p:cNvPr id="3" name="Content Placeholder 2"/>
          <p:cNvSpPr>
            <a:spLocks noGrp="1"/>
          </p:cNvSpPr>
          <p:nvPr>
            <p:ph idx="1"/>
          </p:nvPr>
        </p:nvSpPr>
        <p:spPr>
          <a:xfrm>
            <a:off x="381000" y="2726095"/>
            <a:ext cx="8229600" cy="4325112"/>
          </a:xfrm>
        </p:spPr>
        <p:txBody>
          <a:bodyPr>
            <a:noAutofit/>
          </a:bodyPr>
          <a:lstStyle/>
          <a:p>
            <a:pPr marL="109728" indent="0" algn="l" rtl="0">
              <a:buNone/>
            </a:pPr>
            <a:endParaRPr lang="en-US" sz="2400" u="sng" dirty="0">
              <a:latin typeface="Calibri" pitchFamily="34" charset="0"/>
            </a:endParaRPr>
          </a:p>
          <a:p>
            <a:pPr algn="l" rtl="0"/>
            <a:r>
              <a:rPr lang="en-US" sz="2000" dirty="0">
                <a:latin typeface="Calibri" pitchFamily="34" charset="0"/>
              </a:rPr>
              <a:t>Analysis were planned according to the modified intention to treat </a:t>
            </a:r>
            <a:r>
              <a:rPr lang="en-US" sz="2000" dirty="0" smtClean="0">
                <a:latin typeface="Calibri" pitchFamily="34" charset="0"/>
              </a:rPr>
              <a:t>population, and pre-protocol population. </a:t>
            </a:r>
          </a:p>
          <a:p>
            <a:pPr algn="l" rtl="0"/>
            <a:endParaRPr lang="en-US" sz="2400" dirty="0" smtClean="0">
              <a:latin typeface="Calibri" pitchFamily="34" charset="0"/>
            </a:endParaRPr>
          </a:p>
          <a:p>
            <a:pPr algn="l" rtl="0"/>
            <a:r>
              <a:rPr lang="en-US" sz="2000" dirty="0">
                <a:latin typeface="Calibri" panose="020F0502020204030204" pitchFamily="34" charset="0"/>
                <a:cs typeface="Calibri" panose="020F0502020204030204" pitchFamily="34" charset="0"/>
              </a:rPr>
              <a:t>To conclude that heat-stable carbetocin was </a:t>
            </a:r>
            <a:r>
              <a:rPr lang="en-US" sz="2000" dirty="0" smtClean="0">
                <a:latin typeface="Calibri" panose="020F0502020204030204" pitchFamily="34" charset="0"/>
                <a:cs typeface="Calibri" panose="020F0502020204030204" pitchFamily="34" charset="0"/>
              </a:rPr>
              <a:t>non-inferior to </a:t>
            </a:r>
            <a:r>
              <a:rPr lang="en-US" sz="2000" dirty="0">
                <a:latin typeface="Calibri" panose="020F0502020204030204" pitchFamily="34" charset="0"/>
                <a:cs typeface="Calibri" panose="020F0502020204030204" pitchFamily="34" charset="0"/>
              </a:rPr>
              <a:t>oxytocin, </a:t>
            </a:r>
            <a:r>
              <a:rPr lang="en-US" sz="2000" dirty="0" smtClean="0">
                <a:latin typeface="Calibri" panose="020F0502020204030204" pitchFamily="34" charset="0"/>
                <a:cs typeface="Calibri" panose="020F0502020204030204" pitchFamily="34" charset="0"/>
              </a:rPr>
              <a:t>it was </a:t>
            </a:r>
            <a:r>
              <a:rPr lang="en-US" sz="2000" dirty="0">
                <a:latin typeface="Calibri" panose="020F0502020204030204" pitchFamily="34" charset="0"/>
                <a:cs typeface="Calibri" panose="020F0502020204030204" pitchFamily="34" charset="0"/>
              </a:rPr>
              <a:t>required that </a:t>
            </a:r>
            <a:r>
              <a:rPr lang="en-US" sz="2000" dirty="0" smtClean="0">
                <a:latin typeface="Calibri" panose="020F0502020204030204" pitchFamily="34" charset="0"/>
                <a:cs typeface="Calibri" panose="020F0502020204030204" pitchFamily="34" charset="0"/>
              </a:rPr>
              <a:t>non-inferiority be </a:t>
            </a:r>
            <a:r>
              <a:rPr lang="en-US" sz="2000" dirty="0">
                <a:latin typeface="Calibri" panose="020F0502020204030204" pitchFamily="34" charset="0"/>
                <a:cs typeface="Calibri" panose="020F0502020204030204" pitchFamily="34" charset="0"/>
              </a:rPr>
              <a:t>shown in both the modified </a:t>
            </a:r>
            <a:r>
              <a:rPr lang="en-US" sz="2000" dirty="0" smtClean="0">
                <a:latin typeface="Calibri" panose="020F0502020204030204" pitchFamily="34" charset="0"/>
                <a:cs typeface="Calibri" panose="020F0502020204030204" pitchFamily="34" charset="0"/>
              </a:rPr>
              <a:t>intention-to treat </a:t>
            </a:r>
            <a:r>
              <a:rPr lang="en-GB" sz="2000" dirty="0" smtClean="0">
                <a:latin typeface="Calibri" panose="020F0502020204030204" pitchFamily="34" charset="0"/>
                <a:cs typeface="Calibri" panose="020F0502020204030204" pitchFamily="34" charset="0"/>
              </a:rPr>
              <a:t>and </a:t>
            </a:r>
            <a:r>
              <a:rPr lang="en-GB" sz="2000" dirty="0">
                <a:latin typeface="Calibri" panose="020F0502020204030204" pitchFamily="34" charset="0"/>
                <a:cs typeface="Calibri" panose="020F0502020204030204" pitchFamily="34" charset="0"/>
              </a:rPr>
              <a:t>per-protocol analyses.</a:t>
            </a:r>
            <a:endParaRPr lang="en-US" sz="2000" dirty="0">
              <a:latin typeface="Calibri" pitchFamily="34" charset="0"/>
              <a:cs typeface="Calibri" panose="020F0502020204030204" pitchFamily="34" charset="0"/>
            </a:endParaRPr>
          </a:p>
          <a:p>
            <a:pPr algn="l" rtl="0"/>
            <a:endParaRPr lang="en-US" sz="2000" dirty="0">
              <a:latin typeface="Calibri" pitchFamily="34" charset="0"/>
            </a:endParaRPr>
          </a:p>
          <a:p>
            <a:pPr algn="l" rtl="0"/>
            <a:r>
              <a:rPr lang="en-US" sz="2000" b="1" dirty="0">
                <a:latin typeface="Calibri" pitchFamily="34" charset="0"/>
              </a:rPr>
              <a:t>Relative risk </a:t>
            </a:r>
            <a:r>
              <a:rPr lang="en-US" sz="2000" dirty="0">
                <a:latin typeface="Calibri" pitchFamily="34" charset="0"/>
              </a:rPr>
              <a:t>was calculated by Mantel-</a:t>
            </a:r>
            <a:r>
              <a:rPr lang="en-US" sz="2000" dirty="0" err="1">
                <a:latin typeface="Calibri" pitchFamily="34" charset="0"/>
              </a:rPr>
              <a:t>Haenszel</a:t>
            </a:r>
            <a:r>
              <a:rPr lang="en-US" sz="2000" dirty="0">
                <a:latin typeface="Calibri" pitchFamily="34" charset="0"/>
              </a:rPr>
              <a:t> method.</a:t>
            </a:r>
          </a:p>
          <a:p>
            <a:pPr algn="l" rtl="0"/>
            <a:r>
              <a:rPr lang="en-US" sz="2000" b="1" dirty="0">
                <a:latin typeface="Calibri" pitchFamily="34" charset="0"/>
              </a:rPr>
              <a:t>Confidence interval </a:t>
            </a:r>
            <a:r>
              <a:rPr lang="en-US" sz="2000" dirty="0">
                <a:latin typeface="Calibri" pitchFamily="34" charset="0"/>
              </a:rPr>
              <a:t>obtained by Wald method. </a:t>
            </a:r>
          </a:p>
          <a:p>
            <a:pPr algn="l" rtl="0"/>
            <a:r>
              <a:rPr lang="en-US" sz="2000" b="1" dirty="0">
                <a:latin typeface="Calibri" pitchFamily="34" charset="0"/>
              </a:rPr>
              <a:t>P-value</a:t>
            </a:r>
            <a:r>
              <a:rPr lang="en-US" sz="2000" dirty="0">
                <a:latin typeface="Calibri" pitchFamily="34" charset="0"/>
              </a:rPr>
              <a:t> from Mantel-</a:t>
            </a:r>
            <a:r>
              <a:rPr lang="en-US" sz="2000" dirty="0" err="1">
                <a:latin typeface="Calibri" pitchFamily="34" charset="0"/>
              </a:rPr>
              <a:t>Haenszel</a:t>
            </a:r>
            <a:r>
              <a:rPr lang="en-US" sz="2000" dirty="0">
                <a:latin typeface="Calibri" pitchFamily="34" charset="0"/>
              </a:rPr>
              <a:t> general association statistic.</a:t>
            </a:r>
          </a:p>
          <a:p>
            <a:pPr algn="l" rtl="0"/>
            <a:endParaRPr lang="en-US" dirty="0">
              <a:solidFill>
                <a:srgbClr val="FF0000"/>
              </a:solidFill>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marL="109728" indent="0" algn="l" rtl="0">
              <a:buNone/>
            </a:pPr>
            <a:endParaRPr lang="en-US" sz="2400" dirty="0">
              <a:latin typeface="Calibri" pitchFamily="34" charset="0"/>
            </a:endParaRPr>
          </a:p>
          <a:p>
            <a:pPr marL="109728" indent="0" algn="l" rtl="0">
              <a:buNone/>
            </a:pPr>
            <a:r>
              <a:rPr lang="en-US" sz="2400" dirty="0">
                <a:latin typeface="Calibri" pitchFamily="34" charset="0"/>
              </a:rPr>
              <a:t> </a:t>
            </a:r>
            <a:endParaRPr lang="ar-AE" sz="2400" dirty="0">
              <a:latin typeface="Calibri" pitchFamily="34" charset="0"/>
            </a:endParaRPr>
          </a:p>
        </p:txBody>
      </p:sp>
      <p:sp>
        <p:nvSpPr>
          <p:cNvPr id="4" name="Rectangle 3"/>
          <p:cNvSpPr/>
          <p:nvPr/>
        </p:nvSpPr>
        <p:spPr>
          <a:xfrm>
            <a:off x="3352800" y="1357575"/>
            <a:ext cx="2057400" cy="84133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a:latin typeface="Calibri" panose="020F0502020204030204" pitchFamily="34" charset="0"/>
                <a:cs typeface="Calibri" panose="020F0502020204030204" pitchFamily="34" charset="0"/>
              </a:rPr>
              <a:t>Primary outcomes </a:t>
            </a:r>
          </a:p>
        </p:txBody>
      </p:sp>
      <p:cxnSp>
        <p:nvCxnSpPr>
          <p:cNvPr id="8" name="Straight Arrow Connector 7"/>
          <p:cNvCxnSpPr>
            <a:cxnSpLocks/>
            <a:stCxn id="4" idx="2"/>
          </p:cNvCxnSpPr>
          <p:nvPr/>
        </p:nvCxnSpPr>
        <p:spPr>
          <a:xfrm>
            <a:off x="4381500" y="2198914"/>
            <a:ext cx="0" cy="2254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2905127" y="2478070"/>
            <a:ext cx="2952745" cy="5302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solidFill>
                  <a:schemeClr val="accent1">
                    <a:lumMod val="75000"/>
                  </a:schemeClr>
                </a:solidFill>
                <a:latin typeface="Calibri" panose="020F0502020204030204" pitchFamily="34" charset="0"/>
                <a:cs typeface="Calibri" panose="020F0502020204030204" pitchFamily="34" charset="0"/>
              </a:rPr>
              <a:t>Non-inferiority analysis </a:t>
            </a:r>
          </a:p>
        </p:txBody>
      </p:sp>
    </p:spTree>
    <p:extLst>
      <p:ext uri="{BB962C8B-B14F-4D97-AF65-F5344CB8AC3E}">
        <p14:creationId xmlns:p14="http://schemas.microsoft.com/office/powerpoint/2010/main" val="41496784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6453229A-B9CB-46E5-8976-5B896037AF17}"/>
              </a:ext>
            </a:extLst>
          </p:cNvPr>
          <p:cNvSpPr>
            <a:spLocks noGrp="1"/>
          </p:cNvSpPr>
          <p:nvPr>
            <p:ph type="title"/>
          </p:nvPr>
        </p:nvSpPr>
        <p:spPr>
          <a:xfrm>
            <a:off x="685800" y="228600"/>
            <a:ext cx="8229600" cy="1066800"/>
          </a:xfrm>
        </p:spPr>
        <p:txBody>
          <a:bodyPr>
            <a:normAutofit fontScale="90000"/>
          </a:bodyPr>
          <a:lstStyle/>
          <a:p>
            <a:r>
              <a:rPr lang="en-US" sz="4400" dirty="0" smtClean="0"/>
              <a:t>Results </a:t>
            </a:r>
            <a:r>
              <a:rPr lang="en-US" sz="2200" dirty="0" smtClean="0">
                <a:solidFill>
                  <a:srgbClr val="00B050"/>
                </a:solidFill>
              </a:rPr>
              <a:t>(based on modified intention to treat population) </a:t>
            </a:r>
            <a:endParaRPr lang="en-US" sz="4400" dirty="0">
              <a:solidFill>
                <a:srgbClr val="00B050"/>
              </a:solidFill>
            </a:endParaRPr>
          </a:p>
        </p:txBody>
      </p:sp>
      <p:graphicFrame>
        <p:nvGraphicFramePr>
          <p:cNvPr id="6" name="Table 5">
            <a:extLst>
              <a:ext uri="{FF2B5EF4-FFF2-40B4-BE49-F238E27FC236}">
                <a16:creationId xmlns="" xmlns:a16="http://schemas.microsoft.com/office/drawing/2014/main" id="{A84CBD14-1E0C-49E4-97CC-0E4C7D4F25A5}"/>
              </a:ext>
            </a:extLst>
          </p:cNvPr>
          <p:cNvGraphicFramePr>
            <a:graphicFrameLocks noGrp="1"/>
          </p:cNvGraphicFramePr>
          <p:nvPr>
            <p:extLst>
              <p:ext uri="{D42A27DB-BD31-4B8C-83A1-F6EECF244321}">
                <p14:modId xmlns:p14="http://schemas.microsoft.com/office/powerpoint/2010/main" val="3185773205"/>
              </p:ext>
            </p:extLst>
          </p:nvPr>
        </p:nvGraphicFramePr>
        <p:xfrm>
          <a:off x="685800" y="2985330"/>
          <a:ext cx="7391400" cy="1928926"/>
        </p:xfrm>
        <a:graphic>
          <a:graphicData uri="http://schemas.openxmlformats.org/drawingml/2006/table">
            <a:tbl>
              <a:tblPr firstRow="1" bandRow="1">
                <a:tableStyleId>{5C22544A-7EE6-4342-B048-85BDC9FD1C3A}</a:tableStyleId>
              </a:tblPr>
              <a:tblGrid>
                <a:gridCol w="1478280">
                  <a:extLst>
                    <a:ext uri="{9D8B030D-6E8A-4147-A177-3AD203B41FA5}">
                      <a16:colId xmlns="" xmlns:a16="http://schemas.microsoft.com/office/drawing/2014/main" val="3298692512"/>
                    </a:ext>
                  </a:extLst>
                </a:gridCol>
                <a:gridCol w="1478280">
                  <a:extLst>
                    <a:ext uri="{9D8B030D-6E8A-4147-A177-3AD203B41FA5}">
                      <a16:colId xmlns="" xmlns:a16="http://schemas.microsoft.com/office/drawing/2014/main" val="2842172683"/>
                    </a:ext>
                  </a:extLst>
                </a:gridCol>
                <a:gridCol w="1478280">
                  <a:extLst>
                    <a:ext uri="{9D8B030D-6E8A-4147-A177-3AD203B41FA5}">
                      <a16:colId xmlns="" xmlns:a16="http://schemas.microsoft.com/office/drawing/2014/main" val="576351405"/>
                    </a:ext>
                  </a:extLst>
                </a:gridCol>
                <a:gridCol w="1478280">
                  <a:extLst>
                    <a:ext uri="{9D8B030D-6E8A-4147-A177-3AD203B41FA5}">
                      <a16:colId xmlns="" xmlns:a16="http://schemas.microsoft.com/office/drawing/2014/main" val="4194872399"/>
                    </a:ext>
                  </a:extLst>
                </a:gridCol>
                <a:gridCol w="1478280">
                  <a:extLst>
                    <a:ext uri="{9D8B030D-6E8A-4147-A177-3AD203B41FA5}">
                      <a16:colId xmlns="" xmlns:a16="http://schemas.microsoft.com/office/drawing/2014/main" val="1188051326"/>
                    </a:ext>
                  </a:extLst>
                </a:gridCol>
              </a:tblGrid>
              <a:tr h="796179">
                <a:tc>
                  <a:txBody>
                    <a:bodyPr/>
                    <a:lstStyle/>
                    <a:p>
                      <a:pPr algn="ctr"/>
                      <a:r>
                        <a:rPr lang="en-US" sz="2000" dirty="0">
                          <a:latin typeface="Calibri" panose="020F0502020204030204" pitchFamily="34" charset="0"/>
                          <a:cs typeface="Calibri" panose="020F0502020204030204" pitchFamily="34" charset="0"/>
                        </a:rPr>
                        <a:t>Group </a:t>
                      </a:r>
                    </a:p>
                  </a:txBody>
                  <a:tcPr anchor="ctr"/>
                </a:tc>
                <a:tc>
                  <a:txBody>
                    <a:bodyPr/>
                    <a:lstStyle/>
                    <a:p>
                      <a:pPr algn="ctr"/>
                      <a:r>
                        <a:rPr lang="en-US" sz="2000" dirty="0">
                          <a:latin typeface="Calibri" panose="020F0502020204030204" pitchFamily="34" charset="0"/>
                          <a:cs typeface="Calibri" panose="020F0502020204030204" pitchFamily="34" charset="0"/>
                        </a:rPr>
                        <a:t>Primary outcome* </a:t>
                      </a:r>
                    </a:p>
                  </a:txBody>
                  <a:tcPr anchor="ctr"/>
                </a:tc>
                <a:tc>
                  <a:txBody>
                    <a:bodyPr/>
                    <a:lstStyle/>
                    <a:p>
                      <a:pPr algn="ctr"/>
                      <a:r>
                        <a:rPr lang="en-US" sz="2000" dirty="0">
                          <a:latin typeface="Calibri" panose="020F0502020204030204" pitchFamily="34" charset="0"/>
                          <a:cs typeface="Calibri" panose="020F0502020204030204" pitchFamily="34" charset="0"/>
                        </a:rPr>
                        <a:t>Relative risk </a:t>
                      </a:r>
                    </a:p>
                  </a:txBody>
                  <a:tcPr anchor="ctr"/>
                </a:tc>
                <a:tc>
                  <a:txBody>
                    <a:bodyPr/>
                    <a:lstStyle/>
                    <a:p>
                      <a:pPr algn="ctr"/>
                      <a:r>
                        <a:rPr lang="en-US" sz="2000" dirty="0">
                          <a:latin typeface="Calibri" panose="020F0502020204030204" pitchFamily="34" charset="0"/>
                          <a:cs typeface="Calibri" panose="020F0502020204030204" pitchFamily="34" charset="0"/>
                        </a:rPr>
                        <a:t>95% C.I</a:t>
                      </a:r>
                    </a:p>
                  </a:txBody>
                  <a:tcPr anchor="ctr"/>
                </a:tc>
                <a:tc>
                  <a:txBody>
                    <a:bodyPr/>
                    <a:lstStyle/>
                    <a:p>
                      <a:pPr algn="ctr"/>
                      <a:r>
                        <a:rPr lang="en-US" sz="2000" dirty="0">
                          <a:latin typeface="Calibri" panose="020F0502020204030204" pitchFamily="34" charset="0"/>
                          <a:cs typeface="Calibri" panose="020F0502020204030204" pitchFamily="34" charset="0"/>
                        </a:rPr>
                        <a:t>P-VALUE </a:t>
                      </a:r>
                    </a:p>
                  </a:txBody>
                  <a:tcPr anchor="ctr"/>
                </a:tc>
                <a:extLst>
                  <a:ext uri="{0D108BD9-81ED-4DB2-BD59-A6C34878D82A}">
                    <a16:rowId xmlns="" xmlns:a16="http://schemas.microsoft.com/office/drawing/2014/main" val="7762305"/>
                  </a:ext>
                </a:extLst>
              </a:tr>
              <a:tr h="575421">
                <a:tc>
                  <a:txBody>
                    <a:bodyPr/>
                    <a:lstStyle/>
                    <a:p>
                      <a:pPr algn="ctr"/>
                      <a:r>
                        <a:rPr lang="en-US" sz="2000" dirty="0">
                          <a:latin typeface="Calibri" panose="020F0502020204030204" pitchFamily="34" charset="0"/>
                          <a:cs typeface="Calibri" panose="020F0502020204030204" pitchFamily="34" charset="0"/>
                        </a:rPr>
                        <a:t>Oxytocin </a:t>
                      </a:r>
                    </a:p>
                  </a:txBody>
                  <a:tcPr/>
                </a:tc>
                <a:tc>
                  <a:txBody>
                    <a:bodyPr/>
                    <a:lstStyle/>
                    <a:p>
                      <a:pPr algn="ctr"/>
                      <a:r>
                        <a:rPr lang="en-US" dirty="0">
                          <a:latin typeface="Calibri" panose="020F0502020204030204" pitchFamily="34" charset="0"/>
                          <a:cs typeface="Calibri" panose="020F0502020204030204" pitchFamily="34" charset="0"/>
                        </a:rPr>
                        <a:t>14.4% </a:t>
                      </a:r>
                    </a:p>
                  </a:txBody>
                  <a:tcPr anchor="ctr"/>
                </a:tc>
                <a:tc rowSpan="2">
                  <a:txBody>
                    <a:bodyPr/>
                    <a:lstStyle/>
                    <a:p>
                      <a:pPr algn="ctr"/>
                      <a:r>
                        <a:rPr lang="en-US" dirty="0">
                          <a:latin typeface="Calibri" panose="020F0502020204030204" pitchFamily="34" charset="0"/>
                          <a:cs typeface="Calibri" panose="020F0502020204030204" pitchFamily="34" charset="0"/>
                        </a:rPr>
                        <a:t>1.01 </a:t>
                      </a:r>
                    </a:p>
                  </a:txBody>
                  <a:tcPr anchor="ctr"/>
                </a:tc>
                <a:tc rowSpan="2">
                  <a:txBody>
                    <a:bodyPr/>
                    <a:lstStyle/>
                    <a:p>
                      <a:pPr algn="ctr"/>
                      <a:r>
                        <a:rPr lang="en-US" dirty="0">
                          <a:latin typeface="Calibri" panose="020F0502020204030204" pitchFamily="34" charset="0"/>
                          <a:cs typeface="Calibri" panose="020F0502020204030204" pitchFamily="34" charset="0"/>
                        </a:rPr>
                        <a:t>0.95 – 1.06 </a:t>
                      </a:r>
                    </a:p>
                  </a:txBody>
                  <a:tcPr anchor="ctr"/>
                </a:tc>
                <a:tc rowSpan="2">
                  <a:txBody>
                    <a:bodyPr/>
                    <a:lstStyle/>
                    <a:p>
                      <a:pPr algn="ctr"/>
                      <a:r>
                        <a:rPr lang="en-US" dirty="0">
                          <a:latin typeface="Calibri" panose="020F0502020204030204" pitchFamily="34" charset="0"/>
                          <a:cs typeface="Calibri" panose="020F0502020204030204" pitchFamily="34" charset="0"/>
                        </a:rPr>
                        <a:t>&lt; .001 </a:t>
                      </a:r>
                    </a:p>
                    <a:p>
                      <a:pPr algn="ctr"/>
                      <a:r>
                        <a:rPr lang="en-US" dirty="0">
                          <a:latin typeface="Calibri" panose="020F0502020204030204" pitchFamily="34" charset="0"/>
                          <a:cs typeface="Calibri" panose="020F0502020204030204" pitchFamily="34" charset="0"/>
                        </a:rPr>
                        <a:t>For non- inferiority </a:t>
                      </a:r>
                    </a:p>
                  </a:txBody>
                  <a:tcPr anchor="ctr"/>
                </a:tc>
                <a:extLst>
                  <a:ext uri="{0D108BD9-81ED-4DB2-BD59-A6C34878D82A}">
                    <a16:rowId xmlns="" xmlns:a16="http://schemas.microsoft.com/office/drawing/2014/main" val="1039887729"/>
                  </a:ext>
                </a:extLst>
              </a:tr>
              <a:tr h="557326">
                <a:tc>
                  <a:txBody>
                    <a:bodyPr/>
                    <a:lstStyle/>
                    <a:p>
                      <a:pPr algn="ctr"/>
                      <a:r>
                        <a:rPr lang="en-US" sz="2000" dirty="0">
                          <a:latin typeface="Calibri" panose="020F0502020204030204" pitchFamily="34" charset="0"/>
                          <a:cs typeface="Calibri" panose="020F0502020204030204" pitchFamily="34" charset="0"/>
                        </a:rPr>
                        <a:t>Carbetocin </a:t>
                      </a:r>
                    </a:p>
                  </a:txBody>
                  <a:tcPr/>
                </a:tc>
                <a:tc>
                  <a:txBody>
                    <a:bodyPr/>
                    <a:lstStyle/>
                    <a:p>
                      <a:pPr algn="ctr"/>
                      <a:r>
                        <a:rPr lang="en-US" dirty="0">
                          <a:latin typeface="Calibri" panose="020F0502020204030204" pitchFamily="34" charset="0"/>
                          <a:cs typeface="Calibri" panose="020F0502020204030204" pitchFamily="34" charset="0"/>
                        </a:rPr>
                        <a:t>14.5% </a:t>
                      </a:r>
                    </a:p>
                  </a:txBody>
                  <a:tcPr anchor="ct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 xmlns:a16="http://schemas.microsoft.com/office/drawing/2014/main" val="348002819"/>
                  </a:ext>
                </a:extLst>
              </a:tr>
            </a:tbl>
          </a:graphicData>
        </a:graphic>
      </p:graphicFrame>
      <p:sp>
        <p:nvSpPr>
          <p:cNvPr id="7" name="TextBox 6">
            <a:extLst>
              <a:ext uri="{FF2B5EF4-FFF2-40B4-BE49-F238E27FC236}">
                <a16:creationId xmlns="" xmlns:a16="http://schemas.microsoft.com/office/drawing/2014/main" id="{BCB65D08-D3D1-40F0-83FA-F51A8B175090}"/>
              </a:ext>
            </a:extLst>
          </p:cNvPr>
          <p:cNvSpPr txBox="1"/>
          <p:nvPr/>
        </p:nvSpPr>
        <p:spPr>
          <a:xfrm>
            <a:off x="533400" y="4919008"/>
            <a:ext cx="8077200" cy="2400657"/>
          </a:xfrm>
          <a:prstGeom prst="rect">
            <a:avLst/>
          </a:prstGeom>
          <a:noFill/>
        </p:spPr>
        <p:txBody>
          <a:bodyPr wrap="square" rtlCol="0">
            <a:spAutoFit/>
          </a:bodyPr>
          <a:lstStyle/>
          <a:p>
            <a:endParaRPr lang="en-US" dirty="0">
              <a:latin typeface="Calibri" pitchFamily="34" charset="0"/>
            </a:endParaRPr>
          </a:p>
          <a:p>
            <a:pPr marL="285750" indent="-285750">
              <a:buFont typeface="Wingdings" panose="05000000000000000000" pitchFamily="2" charset="2"/>
              <a:buChar char="Ø"/>
            </a:pPr>
            <a:r>
              <a:rPr lang="en-US" sz="2400" b="1" dirty="0">
                <a:latin typeface="Calibri" pitchFamily="34" charset="0"/>
              </a:rPr>
              <a:t>The result consistent with non-inferiority at the prespecified margin of </a:t>
            </a:r>
            <a:r>
              <a:rPr lang="en-US" sz="2400" b="1" dirty="0">
                <a:solidFill>
                  <a:srgbClr val="FF0000"/>
                </a:solidFill>
                <a:latin typeface="Calibri" pitchFamily="34" charset="0"/>
              </a:rPr>
              <a:t>1.16. </a:t>
            </a:r>
          </a:p>
          <a:p>
            <a:endParaRPr lang="en-US" sz="2800" b="1" dirty="0">
              <a:solidFill>
                <a:srgbClr val="FF0000"/>
              </a:solidFill>
              <a:latin typeface="Calibri" pitchFamily="34" charset="0"/>
            </a:endParaRPr>
          </a:p>
          <a:p>
            <a:pPr marL="285750" indent="-285750">
              <a:buFont typeface="Wingdings" panose="05000000000000000000" pitchFamily="2" charset="2"/>
              <a:buChar char="Ø"/>
            </a:pPr>
            <a:r>
              <a:rPr lang="en-US" sz="2000" dirty="0">
                <a:latin typeface="Calibri" pitchFamily="34" charset="0"/>
              </a:rPr>
              <a:t>Superiority was not shown ( P-value 0.81)</a:t>
            </a:r>
          </a:p>
          <a:p>
            <a:pPr marL="285750" indent="-285750">
              <a:buFont typeface="Wingdings" panose="05000000000000000000" pitchFamily="2" charset="2"/>
              <a:buChar char="Ø"/>
            </a:pPr>
            <a:endParaRPr lang="en-US" dirty="0">
              <a:latin typeface="Calibri" pitchFamily="34" charset="0"/>
            </a:endParaRPr>
          </a:p>
          <a:p>
            <a:endParaRPr lang="en-US" dirty="0"/>
          </a:p>
        </p:txBody>
      </p:sp>
      <p:sp>
        <p:nvSpPr>
          <p:cNvPr id="8" name="TextBox 7">
            <a:extLst>
              <a:ext uri="{FF2B5EF4-FFF2-40B4-BE49-F238E27FC236}">
                <a16:creationId xmlns="" xmlns:a16="http://schemas.microsoft.com/office/drawing/2014/main" id="{8BDD84A3-ED91-43D3-8B1E-229A56653200}"/>
              </a:ext>
            </a:extLst>
          </p:cNvPr>
          <p:cNvSpPr txBox="1"/>
          <p:nvPr/>
        </p:nvSpPr>
        <p:spPr>
          <a:xfrm>
            <a:off x="838200" y="1219200"/>
            <a:ext cx="3048000" cy="523220"/>
          </a:xfrm>
          <a:prstGeom prst="rect">
            <a:avLst/>
          </a:prstGeom>
          <a:noFill/>
        </p:spPr>
        <p:txBody>
          <a:bodyPr wrap="square" rtlCol="0">
            <a:spAutoFit/>
          </a:bodyPr>
          <a:lstStyle/>
          <a:p>
            <a:r>
              <a:rPr lang="en-US" sz="2800" b="1" u="sng" dirty="0">
                <a:solidFill>
                  <a:srgbClr val="FF0000"/>
                </a:solidFill>
                <a:latin typeface="Calibri" panose="020F0502020204030204" pitchFamily="34" charset="0"/>
                <a:cs typeface="Calibri" panose="020F0502020204030204" pitchFamily="34" charset="0"/>
              </a:rPr>
              <a:t>Primary outcome </a:t>
            </a:r>
          </a:p>
        </p:txBody>
      </p:sp>
      <p:sp>
        <p:nvSpPr>
          <p:cNvPr id="9" name="TextBox 8">
            <a:extLst>
              <a:ext uri="{FF2B5EF4-FFF2-40B4-BE49-F238E27FC236}">
                <a16:creationId xmlns="" xmlns:a16="http://schemas.microsoft.com/office/drawing/2014/main" id="{9A75EE51-1E01-46F6-9DDA-3F5D638AE17C}"/>
              </a:ext>
            </a:extLst>
          </p:cNvPr>
          <p:cNvSpPr txBox="1"/>
          <p:nvPr/>
        </p:nvSpPr>
        <p:spPr>
          <a:xfrm>
            <a:off x="685800" y="1828800"/>
            <a:ext cx="8077200" cy="1292662"/>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Calibri" pitchFamily="34" charset="0"/>
              </a:rPr>
              <a:t>Proportion of women with blood loss of at least 500 ml   </a:t>
            </a:r>
            <a:r>
              <a:rPr lang="en-US" sz="2000" b="1" dirty="0">
                <a:latin typeface="Calibri" pitchFamily="34" charset="0"/>
              </a:rPr>
              <a:t>OR:</a:t>
            </a:r>
          </a:p>
          <a:p>
            <a:pPr marL="342900" indent="-342900">
              <a:buFont typeface="Arial" panose="020B0604020202020204" pitchFamily="34" charset="0"/>
              <a:buChar char="•"/>
            </a:pPr>
            <a:r>
              <a:rPr lang="en-US" sz="2000" dirty="0">
                <a:latin typeface="Calibri" pitchFamily="34" charset="0"/>
              </a:rPr>
              <a:t>The use of additional uterotonic agents at 1 hour and up to 2 hours for women    who continued to bleed after 1 hour. </a:t>
            </a:r>
          </a:p>
          <a:p>
            <a:pPr marL="285750" indent="-285750">
              <a:buFont typeface="Arial" panose="020B0604020202020204" pitchFamily="34" charset="0"/>
              <a:buChar char="•"/>
            </a:pPr>
            <a:endParaRPr lang="en-US" dirty="0"/>
          </a:p>
        </p:txBody>
      </p:sp>
      <p:sp>
        <p:nvSpPr>
          <p:cNvPr id="10" name="Rectangle: Rounded Corners 9">
            <a:extLst>
              <a:ext uri="{FF2B5EF4-FFF2-40B4-BE49-F238E27FC236}">
                <a16:creationId xmlns="" xmlns:a16="http://schemas.microsoft.com/office/drawing/2014/main" id="{ADC6ABA0-5C6A-4089-A5D6-12564D5946A2}"/>
              </a:ext>
            </a:extLst>
          </p:cNvPr>
          <p:cNvSpPr/>
          <p:nvPr/>
        </p:nvSpPr>
        <p:spPr>
          <a:xfrm>
            <a:off x="533400" y="1219200"/>
            <a:ext cx="7924800" cy="1600200"/>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83135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280" y="838200"/>
            <a:ext cx="7589040" cy="5330115"/>
          </a:xfrm>
          <a:prstGeom prst="rect">
            <a:avLst/>
          </a:prstGeom>
        </p:spPr>
      </p:pic>
      <p:sp>
        <p:nvSpPr>
          <p:cNvPr id="6" name="Rectangle 5"/>
          <p:cNvSpPr/>
          <p:nvPr/>
        </p:nvSpPr>
        <p:spPr>
          <a:xfrm>
            <a:off x="4114800" y="609600"/>
            <a:ext cx="1739348"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1600" b="1" dirty="0" smtClean="0">
                <a:latin typeface="Calibri" panose="020F0502020204030204" pitchFamily="34" charset="0"/>
                <a:cs typeface="Calibri" panose="020F0502020204030204" pitchFamily="34" charset="0"/>
              </a:rPr>
              <a:t>non inferiority margin: 1.16</a:t>
            </a:r>
            <a:endParaRPr lang="en-GB" sz="1600" b="1" dirty="0">
              <a:latin typeface="Calibri" panose="020F0502020204030204" pitchFamily="34" charset="0"/>
              <a:cs typeface="Calibri" panose="020F0502020204030204" pitchFamily="34" charset="0"/>
            </a:endParaRPr>
          </a:p>
        </p:txBody>
      </p:sp>
      <p:sp>
        <p:nvSpPr>
          <p:cNvPr id="7" name="Rectangle 6"/>
          <p:cNvSpPr/>
          <p:nvPr/>
        </p:nvSpPr>
        <p:spPr>
          <a:xfrm>
            <a:off x="2438400" y="1828800"/>
            <a:ext cx="7620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latin typeface="Calibri" panose="020F0502020204030204" pitchFamily="34" charset="0"/>
                <a:cs typeface="Calibri" panose="020F0502020204030204" pitchFamily="34" charset="0"/>
              </a:rPr>
              <a:t>0.95 </a:t>
            </a:r>
            <a:endParaRPr lang="en-GB" sz="1600" dirty="0">
              <a:latin typeface="Calibri" panose="020F0502020204030204" pitchFamily="34" charset="0"/>
              <a:cs typeface="Calibri" panose="020F0502020204030204" pitchFamily="34" charset="0"/>
            </a:endParaRPr>
          </a:p>
        </p:txBody>
      </p:sp>
      <p:sp>
        <p:nvSpPr>
          <p:cNvPr id="9" name="Rectangle 8"/>
          <p:cNvSpPr/>
          <p:nvPr/>
        </p:nvSpPr>
        <p:spPr>
          <a:xfrm>
            <a:off x="4114800" y="1818861"/>
            <a:ext cx="7620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latin typeface="Calibri" panose="020F0502020204030204" pitchFamily="34" charset="0"/>
                <a:cs typeface="Calibri" panose="020F0502020204030204" pitchFamily="34" charset="0"/>
              </a:rPr>
              <a:t>1.06</a:t>
            </a:r>
            <a:endParaRPr lang="en-GB" sz="1600" dirty="0">
              <a:latin typeface="Calibri" panose="020F0502020204030204" pitchFamily="34" charset="0"/>
              <a:cs typeface="Calibri" panose="020F0502020204030204" pitchFamily="34" charset="0"/>
            </a:endParaRPr>
          </a:p>
        </p:txBody>
      </p:sp>
      <p:sp>
        <p:nvSpPr>
          <p:cNvPr id="8" name="TextBox 7"/>
          <p:cNvSpPr txBox="1"/>
          <p:nvPr/>
        </p:nvSpPr>
        <p:spPr>
          <a:xfrm>
            <a:off x="3429000" y="2209800"/>
            <a:ext cx="1066800" cy="307777"/>
          </a:xfrm>
          <a:prstGeom prst="rect">
            <a:avLst/>
          </a:prstGeom>
          <a:noFill/>
        </p:spPr>
        <p:txBody>
          <a:bodyPr wrap="square" rtlCol="0">
            <a:spAutoFit/>
          </a:bodyPr>
          <a:lstStyle/>
          <a:p>
            <a:r>
              <a:rPr lang="en-US" sz="1400" b="1" dirty="0" smtClean="0">
                <a:latin typeface="Calibri" panose="020F0502020204030204" pitchFamily="34" charset="0"/>
                <a:cs typeface="Calibri" panose="020F0502020204030204" pitchFamily="34" charset="0"/>
              </a:rPr>
              <a:t>95% CI </a:t>
            </a:r>
            <a:endParaRPr lang="en-GB" sz="1400" b="1" dirty="0">
              <a:latin typeface="Calibri" panose="020F0502020204030204" pitchFamily="34" charset="0"/>
              <a:cs typeface="Calibri" panose="020F0502020204030204" pitchFamily="34" charset="0"/>
            </a:endParaRPr>
          </a:p>
        </p:txBody>
      </p:sp>
      <p:sp>
        <p:nvSpPr>
          <p:cNvPr id="10" name="Rectangle 9"/>
          <p:cNvSpPr/>
          <p:nvPr/>
        </p:nvSpPr>
        <p:spPr>
          <a:xfrm>
            <a:off x="6705600" y="2014330"/>
            <a:ext cx="1340640" cy="393916"/>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2649971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191000"/>
          </a:xfrm>
        </p:spPr>
        <p:txBody>
          <a:bodyPr>
            <a:normAutofit/>
          </a:bodyPr>
          <a:lstStyle/>
          <a:p>
            <a:pPr algn="l" rtl="0"/>
            <a:endParaRPr lang="en-US" sz="2400" dirty="0">
              <a:latin typeface="Calibri" pitchFamily="34" charset="0"/>
            </a:endParaRPr>
          </a:p>
          <a:p>
            <a:pPr algn="l" rtl="0"/>
            <a:endParaRPr lang="en-US" sz="2400" dirty="0"/>
          </a:p>
          <a:p>
            <a:pPr algn="l" rtl="0"/>
            <a:endParaRPr lang="ar-AE" sz="2400" dirty="0"/>
          </a:p>
        </p:txBody>
      </p:sp>
      <p:sp>
        <p:nvSpPr>
          <p:cNvPr id="5" name="Title 4">
            <a:extLst>
              <a:ext uri="{FF2B5EF4-FFF2-40B4-BE49-F238E27FC236}">
                <a16:creationId xmlns="" xmlns:a16="http://schemas.microsoft.com/office/drawing/2014/main"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graphicFrame>
        <p:nvGraphicFramePr>
          <p:cNvPr id="6" name="Table 5">
            <a:extLst>
              <a:ext uri="{FF2B5EF4-FFF2-40B4-BE49-F238E27FC236}">
                <a16:creationId xmlns="" xmlns:a16="http://schemas.microsoft.com/office/drawing/2014/main" id="{A84CBD14-1E0C-49E4-97CC-0E4C7D4F25A5}"/>
              </a:ext>
            </a:extLst>
          </p:cNvPr>
          <p:cNvGraphicFramePr>
            <a:graphicFrameLocks noGrp="1"/>
          </p:cNvGraphicFramePr>
          <p:nvPr>
            <p:extLst>
              <p:ext uri="{D42A27DB-BD31-4B8C-83A1-F6EECF244321}">
                <p14:modId xmlns:p14="http://schemas.microsoft.com/office/powerpoint/2010/main" val="705524515"/>
              </p:ext>
            </p:extLst>
          </p:nvPr>
        </p:nvGraphicFramePr>
        <p:xfrm>
          <a:off x="685800" y="2286000"/>
          <a:ext cx="7391400" cy="1928926"/>
        </p:xfrm>
        <a:graphic>
          <a:graphicData uri="http://schemas.openxmlformats.org/drawingml/2006/table">
            <a:tbl>
              <a:tblPr firstRow="1" bandRow="1">
                <a:tableStyleId>{5C22544A-7EE6-4342-B048-85BDC9FD1C3A}</a:tableStyleId>
              </a:tblPr>
              <a:tblGrid>
                <a:gridCol w="1478280">
                  <a:extLst>
                    <a:ext uri="{9D8B030D-6E8A-4147-A177-3AD203B41FA5}">
                      <a16:colId xmlns="" xmlns:a16="http://schemas.microsoft.com/office/drawing/2014/main" val="3298692512"/>
                    </a:ext>
                  </a:extLst>
                </a:gridCol>
                <a:gridCol w="1478280">
                  <a:extLst>
                    <a:ext uri="{9D8B030D-6E8A-4147-A177-3AD203B41FA5}">
                      <a16:colId xmlns="" xmlns:a16="http://schemas.microsoft.com/office/drawing/2014/main" val="2842172683"/>
                    </a:ext>
                  </a:extLst>
                </a:gridCol>
                <a:gridCol w="1478280">
                  <a:extLst>
                    <a:ext uri="{9D8B030D-6E8A-4147-A177-3AD203B41FA5}">
                      <a16:colId xmlns="" xmlns:a16="http://schemas.microsoft.com/office/drawing/2014/main" val="576351405"/>
                    </a:ext>
                  </a:extLst>
                </a:gridCol>
                <a:gridCol w="1478280">
                  <a:extLst>
                    <a:ext uri="{9D8B030D-6E8A-4147-A177-3AD203B41FA5}">
                      <a16:colId xmlns="" xmlns:a16="http://schemas.microsoft.com/office/drawing/2014/main" val="4194872399"/>
                    </a:ext>
                  </a:extLst>
                </a:gridCol>
                <a:gridCol w="1478280">
                  <a:extLst>
                    <a:ext uri="{9D8B030D-6E8A-4147-A177-3AD203B41FA5}">
                      <a16:colId xmlns="" xmlns:a16="http://schemas.microsoft.com/office/drawing/2014/main" val="1188051326"/>
                    </a:ext>
                  </a:extLst>
                </a:gridCol>
              </a:tblGrid>
              <a:tr h="796179">
                <a:tc>
                  <a:txBody>
                    <a:bodyPr/>
                    <a:lstStyle/>
                    <a:p>
                      <a:pPr algn="ctr"/>
                      <a:r>
                        <a:rPr lang="en-US" sz="2000" dirty="0">
                          <a:latin typeface="Calibri" panose="020F0502020204030204" pitchFamily="34" charset="0"/>
                          <a:cs typeface="Calibri" panose="020F0502020204030204" pitchFamily="34" charset="0"/>
                        </a:rPr>
                        <a:t>Group </a:t>
                      </a:r>
                    </a:p>
                  </a:txBody>
                  <a:tcPr anchor="ctr"/>
                </a:tc>
                <a:tc>
                  <a:txBody>
                    <a:bodyPr/>
                    <a:lstStyle/>
                    <a:p>
                      <a:pPr algn="ctr"/>
                      <a:r>
                        <a:rPr lang="en-US" sz="2000" dirty="0">
                          <a:latin typeface="Calibri" panose="020F0502020204030204" pitchFamily="34" charset="0"/>
                          <a:cs typeface="Calibri" panose="020F0502020204030204" pitchFamily="34" charset="0"/>
                        </a:rPr>
                        <a:t>Secondary  outcome* </a:t>
                      </a:r>
                    </a:p>
                  </a:txBody>
                  <a:tcPr anchor="ctr"/>
                </a:tc>
                <a:tc>
                  <a:txBody>
                    <a:bodyPr/>
                    <a:lstStyle/>
                    <a:p>
                      <a:pPr algn="ctr"/>
                      <a:r>
                        <a:rPr lang="en-US" sz="2000" dirty="0">
                          <a:latin typeface="Calibri" panose="020F0502020204030204" pitchFamily="34" charset="0"/>
                          <a:cs typeface="Calibri" panose="020F0502020204030204" pitchFamily="34" charset="0"/>
                        </a:rPr>
                        <a:t>Relative risk </a:t>
                      </a:r>
                    </a:p>
                  </a:txBody>
                  <a:tcPr anchor="ctr"/>
                </a:tc>
                <a:tc>
                  <a:txBody>
                    <a:bodyPr/>
                    <a:lstStyle/>
                    <a:p>
                      <a:pPr algn="ctr"/>
                      <a:r>
                        <a:rPr lang="en-US" sz="2000" dirty="0">
                          <a:latin typeface="Calibri" panose="020F0502020204030204" pitchFamily="34" charset="0"/>
                          <a:cs typeface="Calibri" panose="020F0502020204030204" pitchFamily="34" charset="0"/>
                        </a:rPr>
                        <a:t>C.I </a:t>
                      </a:r>
                    </a:p>
                  </a:txBody>
                  <a:tcPr anchor="ctr"/>
                </a:tc>
                <a:tc>
                  <a:txBody>
                    <a:bodyPr/>
                    <a:lstStyle/>
                    <a:p>
                      <a:pPr algn="ctr"/>
                      <a:r>
                        <a:rPr lang="en-US" sz="2000" dirty="0">
                          <a:latin typeface="Calibri" panose="020F0502020204030204" pitchFamily="34" charset="0"/>
                          <a:cs typeface="Calibri" panose="020F0502020204030204" pitchFamily="34" charset="0"/>
                        </a:rPr>
                        <a:t>P-VALUE </a:t>
                      </a:r>
                    </a:p>
                  </a:txBody>
                  <a:tcPr anchor="ctr"/>
                </a:tc>
                <a:extLst>
                  <a:ext uri="{0D108BD9-81ED-4DB2-BD59-A6C34878D82A}">
                    <a16:rowId xmlns="" xmlns:a16="http://schemas.microsoft.com/office/drawing/2014/main" val="7762305"/>
                  </a:ext>
                </a:extLst>
              </a:tr>
              <a:tr h="575421">
                <a:tc>
                  <a:txBody>
                    <a:bodyPr/>
                    <a:lstStyle/>
                    <a:p>
                      <a:pPr algn="ctr"/>
                      <a:r>
                        <a:rPr lang="en-US" sz="2000" dirty="0">
                          <a:latin typeface="Calibri" panose="020F0502020204030204" pitchFamily="34" charset="0"/>
                          <a:cs typeface="Calibri" panose="020F0502020204030204" pitchFamily="34" charset="0"/>
                        </a:rPr>
                        <a:t>Oxytocin </a:t>
                      </a:r>
                    </a:p>
                  </a:txBody>
                  <a:tcPr/>
                </a:tc>
                <a:tc>
                  <a:txBody>
                    <a:bodyPr/>
                    <a:lstStyle/>
                    <a:p>
                      <a:pPr algn="ctr"/>
                      <a:r>
                        <a:rPr lang="en-US" dirty="0">
                          <a:latin typeface="Calibri" panose="020F0502020204030204" pitchFamily="34" charset="0"/>
                          <a:cs typeface="Calibri" panose="020F0502020204030204" pitchFamily="34" charset="0"/>
                        </a:rPr>
                        <a:t>1.45% </a:t>
                      </a:r>
                    </a:p>
                  </a:txBody>
                  <a:tcPr anchor="ctr"/>
                </a:tc>
                <a:tc rowSpan="2">
                  <a:txBody>
                    <a:bodyPr/>
                    <a:lstStyle/>
                    <a:p>
                      <a:pPr algn="ctr"/>
                      <a:r>
                        <a:rPr lang="en-US" dirty="0">
                          <a:latin typeface="Calibri" panose="020F0502020204030204" pitchFamily="34" charset="0"/>
                          <a:cs typeface="Calibri" panose="020F0502020204030204" pitchFamily="34" charset="0"/>
                        </a:rPr>
                        <a:t>1.04 </a:t>
                      </a:r>
                    </a:p>
                  </a:txBody>
                  <a:tcPr anchor="ctr"/>
                </a:tc>
                <a:tc rowSpan="2">
                  <a:txBody>
                    <a:bodyPr/>
                    <a:lstStyle/>
                    <a:p>
                      <a:pPr algn="ctr"/>
                      <a:r>
                        <a:rPr lang="en-US" dirty="0" smtClean="0">
                          <a:latin typeface="Calibri" panose="020F0502020204030204" pitchFamily="34" charset="0"/>
                          <a:cs typeface="Calibri" panose="020F0502020204030204" pitchFamily="34" charset="0"/>
                        </a:rPr>
                        <a:t>0.87- 1.25</a:t>
                      </a:r>
                      <a:endParaRPr lang="en-US" dirty="0">
                        <a:latin typeface="Calibri" panose="020F0502020204030204" pitchFamily="34" charset="0"/>
                        <a:cs typeface="Calibri" panose="020F0502020204030204" pitchFamily="34" charset="0"/>
                      </a:endParaRPr>
                    </a:p>
                  </a:txBody>
                  <a:tcPr anchor="ctr"/>
                </a:tc>
                <a:tc rowSpan="2">
                  <a:txBody>
                    <a:bodyPr/>
                    <a:lstStyle/>
                    <a:p>
                      <a:pPr algn="ctr"/>
                      <a:r>
                        <a:rPr lang="en-US" dirty="0">
                          <a:latin typeface="Calibri" panose="020F0502020204030204" pitchFamily="34" charset="0"/>
                          <a:cs typeface="Calibri" panose="020F0502020204030204" pitchFamily="34" charset="0"/>
                        </a:rPr>
                        <a:t>0.03 </a:t>
                      </a:r>
                    </a:p>
                    <a:p>
                      <a:pPr algn="ctr"/>
                      <a:r>
                        <a:rPr lang="en-US" dirty="0">
                          <a:latin typeface="Calibri" panose="020F0502020204030204" pitchFamily="34" charset="0"/>
                          <a:cs typeface="Calibri" panose="020F0502020204030204" pitchFamily="34" charset="0"/>
                        </a:rPr>
                        <a:t>for non inferiority </a:t>
                      </a:r>
                    </a:p>
                  </a:txBody>
                  <a:tcPr anchor="ctr"/>
                </a:tc>
                <a:extLst>
                  <a:ext uri="{0D108BD9-81ED-4DB2-BD59-A6C34878D82A}">
                    <a16:rowId xmlns="" xmlns:a16="http://schemas.microsoft.com/office/drawing/2014/main" val="1039887729"/>
                  </a:ext>
                </a:extLst>
              </a:tr>
              <a:tr h="557326">
                <a:tc>
                  <a:txBody>
                    <a:bodyPr/>
                    <a:lstStyle/>
                    <a:p>
                      <a:pPr algn="ctr"/>
                      <a:r>
                        <a:rPr lang="en-US" sz="2000" dirty="0">
                          <a:latin typeface="Calibri" panose="020F0502020204030204" pitchFamily="34" charset="0"/>
                          <a:cs typeface="Calibri" panose="020F0502020204030204" pitchFamily="34" charset="0"/>
                        </a:rPr>
                        <a:t>Carbetocin </a:t>
                      </a:r>
                    </a:p>
                  </a:txBody>
                  <a:tcPr/>
                </a:tc>
                <a:tc>
                  <a:txBody>
                    <a:bodyPr/>
                    <a:lstStyle/>
                    <a:p>
                      <a:pPr algn="ctr"/>
                      <a:r>
                        <a:rPr lang="en-US" dirty="0">
                          <a:latin typeface="Calibri" panose="020F0502020204030204" pitchFamily="34" charset="0"/>
                          <a:cs typeface="Calibri" panose="020F0502020204030204" pitchFamily="34" charset="0"/>
                        </a:rPr>
                        <a:t>1.51%</a:t>
                      </a:r>
                    </a:p>
                  </a:txBody>
                  <a:tcPr anchor="ct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 xmlns:a16="http://schemas.microsoft.com/office/drawing/2014/main" val="348002819"/>
                  </a:ext>
                </a:extLst>
              </a:tr>
            </a:tbl>
          </a:graphicData>
        </a:graphic>
      </p:graphicFrame>
      <p:sp>
        <p:nvSpPr>
          <p:cNvPr id="7" name="TextBox 6">
            <a:extLst>
              <a:ext uri="{FF2B5EF4-FFF2-40B4-BE49-F238E27FC236}">
                <a16:creationId xmlns="" xmlns:a16="http://schemas.microsoft.com/office/drawing/2014/main" id="{BCB65D08-D3D1-40F0-83FA-F51A8B175090}"/>
              </a:ext>
            </a:extLst>
          </p:cNvPr>
          <p:cNvSpPr txBox="1"/>
          <p:nvPr/>
        </p:nvSpPr>
        <p:spPr>
          <a:xfrm>
            <a:off x="238932" y="3830381"/>
            <a:ext cx="8077200" cy="2369880"/>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itchFamily="34" charset="0"/>
              </a:rPr>
              <a:t> </a:t>
            </a:r>
          </a:p>
          <a:p>
            <a:endParaRPr lang="en-US" sz="2000" u="sng" dirty="0">
              <a:latin typeface="Calibri" pitchFamily="34" charset="0"/>
            </a:endParaRPr>
          </a:p>
          <a:p>
            <a:pPr marL="285750" indent="-285750">
              <a:buFont typeface="Wingdings" panose="05000000000000000000" pitchFamily="2" charset="2"/>
              <a:buChar char="Ø"/>
            </a:pPr>
            <a:r>
              <a:rPr lang="en-US" sz="2400" u="sng" dirty="0">
                <a:latin typeface="Calibri" panose="020F0502020204030204" pitchFamily="34" charset="0"/>
                <a:cs typeface="Calibri" panose="020F0502020204030204" pitchFamily="34" charset="0"/>
              </a:rPr>
              <a:t>Non inferiority was not shown </a:t>
            </a:r>
            <a:r>
              <a:rPr lang="en-US" sz="2400" dirty="0">
                <a:latin typeface="Calibri" panose="020F0502020204030204" pitchFamily="34" charset="0"/>
                <a:cs typeface="Calibri" panose="020F0502020204030204" pitchFamily="34" charset="0"/>
              </a:rPr>
              <a:t>due to low events rates which reduced the power of the study. </a:t>
            </a:r>
          </a:p>
          <a:p>
            <a:endParaRPr lang="en-US" sz="20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2000" dirty="0">
                <a:latin typeface="Calibri" panose="020F0502020204030204" pitchFamily="34" charset="0"/>
                <a:cs typeface="Calibri" panose="020F0502020204030204" pitchFamily="34" charset="0"/>
              </a:rPr>
              <a:t>The upper limit of the 95% C.I was above the pre-specified non-inferiority margin of </a:t>
            </a:r>
            <a:r>
              <a:rPr lang="en-US" sz="2000" b="1" dirty="0">
                <a:solidFill>
                  <a:srgbClr val="FF0000"/>
                </a:solidFill>
                <a:latin typeface="Calibri" panose="020F0502020204030204" pitchFamily="34" charset="0"/>
                <a:cs typeface="Calibri" panose="020F0502020204030204" pitchFamily="34" charset="0"/>
              </a:rPr>
              <a:t>1.23 </a:t>
            </a:r>
            <a:r>
              <a:rPr lang="en-US" sz="2000" dirty="0">
                <a:latin typeface="Calibri" panose="020F0502020204030204" pitchFamily="34" charset="0"/>
                <a:cs typeface="Calibri" panose="020F0502020204030204" pitchFamily="34" charset="0"/>
              </a:rPr>
              <a:t>(so non-inferiority was not shown).</a:t>
            </a:r>
          </a:p>
        </p:txBody>
      </p:sp>
      <p:sp>
        <p:nvSpPr>
          <p:cNvPr id="8" name="TextBox 7">
            <a:extLst>
              <a:ext uri="{FF2B5EF4-FFF2-40B4-BE49-F238E27FC236}">
                <a16:creationId xmlns="" xmlns:a16="http://schemas.microsoft.com/office/drawing/2014/main" id="{8BDD84A3-ED91-43D3-8B1E-229A56653200}"/>
              </a:ext>
            </a:extLst>
          </p:cNvPr>
          <p:cNvSpPr txBox="1"/>
          <p:nvPr/>
        </p:nvSpPr>
        <p:spPr>
          <a:xfrm>
            <a:off x="838200" y="1219200"/>
            <a:ext cx="6019800" cy="954107"/>
          </a:xfrm>
          <a:prstGeom prst="rect">
            <a:avLst/>
          </a:prstGeom>
          <a:noFill/>
        </p:spPr>
        <p:txBody>
          <a:bodyPr wrap="square" rtlCol="0">
            <a:spAutoFit/>
          </a:bodyPr>
          <a:lstStyle/>
          <a:p>
            <a:r>
              <a:rPr lang="en-US" sz="2800" b="1" u="sng" dirty="0">
                <a:solidFill>
                  <a:srgbClr val="FF0000"/>
                </a:solidFill>
                <a:latin typeface="Calibri" panose="020F0502020204030204" pitchFamily="34" charset="0"/>
                <a:cs typeface="Calibri" panose="020F0502020204030204" pitchFamily="34" charset="0"/>
              </a:rPr>
              <a:t>Primary outcome</a:t>
            </a:r>
          </a:p>
          <a:p>
            <a:pPr marL="457200" indent="-457200">
              <a:buFont typeface="Arial" panose="020B0604020202020204" pitchFamily="34" charset="0"/>
              <a:buChar char="•"/>
            </a:pPr>
            <a:r>
              <a:rPr lang="en-US" sz="2800" dirty="0">
                <a:latin typeface="Calibri" pitchFamily="34" charset="0"/>
              </a:rPr>
              <a:t>Blood loss of at least 1000 ml .</a:t>
            </a:r>
            <a:r>
              <a:rPr lang="en-US" sz="2800" b="1" u="sng" dirty="0">
                <a:latin typeface="Calibri" panose="020F0502020204030204" pitchFamily="34" charset="0"/>
                <a:cs typeface="Calibri" panose="020F0502020204030204" pitchFamily="34" charset="0"/>
              </a:rPr>
              <a:t> </a:t>
            </a:r>
          </a:p>
        </p:txBody>
      </p:sp>
      <p:sp>
        <p:nvSpPr>
          <p:cNvPr id="2" name="Rectangle: Rounded Corners 1">
            <a:extLst>
              <a:ext uri="{FF2B5EF4-FFF2-40B4-BE49-F238E27FC236}">
                <a16:creationId xmlns="" xmlns:a16="http://schemas.microsoft.com/office/drawing/2014/main" id="{3737B856-D720-47D3-8CBD-CFE12CC3B9C3}"/>
              </a:ext>
            </a:extLst>
          </p:cNvPr>
          <p:cNvSpPr/>
          <p:nvPr/>
        </p:nvSpPr>
        <p:spPr>
          <a:xfrm>
            <a:off x="467532" y="1219200"/>
            <a:ext cx="7620000" cy="954107"/>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0394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280" y="838200"/>
            <a:ext cx="7589040" cy="5330115"/>
          </a:xfrm>
          <a:prstGeom prst="rect">
            <a:avLst/>
          </a:prstGeom>
        </p:spPr>
      </p:pic>
      <p:sp>
        <p:nvSpPr>
          <p:cNvPr id="6" name="Rectangle 5"/>
          <p:cNvSpPr/>
          <p:nvPr/>
        </p:nvSpPr>
        <p:spPr>
          <a:xfrm>
            <a:off x="4114800" y="609600"/>
            <a:ext cx="1739348"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1600" b="1" dirty="0" smtClean="0">
                <a:latin typeface="Calibri" panose="020F0502020204030204" pitchFamily="34" charset="0"/>
                <a:cs typeface="Calibri" panose="020F0502020204030204" pitchFamily="34" charset="0"/>
              </a:rPr>
              <a:t>non inferiority margin: 1.23</a:t>
            </a:r>
            <a:endParaRPr lang="en-GB" sz="1600" b="1" dirty="0">
              <a:latin typeface="Calibri" panose="020F0502020204030204" pitchFamily="34" charset="0"/>
              <a:cs typeface="Calibri" panose="020F0502020204030204" pitchFamily="34" charset="0"/>
            </a:endParaRPr>
          </a:p>
        </p:txBody>
      </p:sp>
      <p:sp>
        <p:nvSpPr>
          <p:cNvPr id="7" name="Rectangle 6"/>
          <p:cNvSpPr/>
          <p:nvPr/>
        </p:nvSpPr>
        <p:spPr>
          <a:xfrm>
            <a:off x="1676400" y="3196968"/>
            <a:ext cx="7620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latin typeface="Calibri" panose="020F0502020204030204" pitchFamily="34" charset="0"/>
                <a:cs typeface="Calibri" panose="020F0502020204030204" pitchFamily="34" charset="0"/>
              </a:rPr>
              <a:t>0.87 </a:t>
            </a:r>
            <a:endParaRPr lang="en-GB" sz="1600" dirty="0">
              <a:latin typeface="Calibri" panose="020F0502020204030204" pitchFamily="34" charset="0"/>
              <a:cs typeface="Calibri" panose="020F0502020204030204" pitchFamily="34" charset="0"/>
            </a:endParaRPr>
          </a:p>
        </p:txBody>
      </p:sp>
      <p:sp>
        <p:nvSpPr>
          <p:cNvPr id="9" name="Rectangle 8"/>
          <p:cNvSpPr/>
          <p:nvPr/>
        </p:nvSpPr>
        <p:spPr>
          <a:xfrm>
            <a:off x="5181600" y="3196968"/>
            <a:ext cx="762000" cy="304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latin typeface="Calibri" panose="020F0502020204030204" pitchFamily="34" charset="0"/>
                <a:cs typeface="Calibri" panose="020F0502020204030204" pitchFamily="34" charset="0"/>
              </a:rPr>
              <a:t>1.25</a:t>
            </a:r>
            <a:endParaRPr lang="en-GB" sz="1600" dirty="0">
              <a:latin typeface="Calibri" panose="020F0502020204030204" pitchFamily="34" charset="0"/>
              <a:cs typeface="Calibri" panose="020F0502020204030204" pitchFamily="34" charset="0"/>
            </a:endParaRPr>
          </a:p>
        </p:txBody>
      </p:sp>
      <p:sp>
        <p:nvSpPr>
          <p:cNvPr id="8" name="TextBox 7"/>
          <p:cNvSpPr txBox="1"/>
          <p:nvPr/>
        </p:nvSpPr>
        <p:spPr>
          <a:xfrm>
            <a:off x="3429000" y="3349368"/>
            <a:ext cx="1066800" cy="307777"/>
          </a:xfrm>
          <a:prstGeom prst="rect">
            <a:avLst/>
          </a:prstGeom>
          <a:noFill/>
        </p:spPr>
        <p:txBody>
          <a:bodyPr wrap="square" rtlCol="0">
            <a:spAutoFit/>
          </a:bodyPr>
          <a:lstStyle/>
          <a:p>
            <a:r>
              <a:rPr lang="en-US" sz="1400" b="1" dirty="0" smtClean="0">
                <a:latin typeface="Calibri" panose="020F0502020204030204" pitchFamily="34" charset="0"/>
                <a:cs typeface="Calibri" panose="020F0502020204030204" pitchFamily="34" charset="0"/>
              </a:rPr>
              <a:t>95% CI </a:t>
            </a:r>
            <a:endParaRPr lang="en-GB" sz="1400" b="1" dirty="0">
              <a:latin typeface="Calibri" panose="020F0502020204030204" pitchFamily="34" charset="0"/>
              <a:cs typeface="Calibri" panose="020F0502020204030204" pitchFamily="34" charset="0"/>
            </a:endParaRPr>
          </a:p>
        </p:txBody>
      </p:sp>
      <p:sp>
        <p:nvSpPr>
          <p:cNvPr id="10" name="Rectangle 9"/>
          <p:cNvSpPr/>
          <p:nvPr/>
        </p:nvSpPr>
        <p:spPr>
          <a:xfrm>
            <a:off x="6735417" y="3152410"/>
            <a:ext cx="1340640" cy="393916"/>
          </a:xfrm>
          <a:prstGeom prst="rec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423382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191000"/>
          </a:xfrm>
        </p:spPr>
        <p:txBody>
          <a:bodyPr>
            <a:normAutofit/>
          </a:bodyPr>
          <a:lstStyle/>
          <a:p>
            <a:pPr algn="l" rtl="0"/>
            <a:endParaRPr lang="en-US" sz="2400" dirty="0">
              <a:latin typeface="Calibri" pitchFamily="34" charset="0"/>
            </a:endParaRPr>
          </a:p>
          <a:p>
            <a:pPr algn="l" rtl="0"/>
            <a:endParaRPr lang="en-US" sz="2400" dirty="0"/>
          </a:p>
          <a:p>
            <a:pPr algn="l" rtl="0"/>
            <a:endParaRPr lang="ar-AE" sz="2400" dirty="0"/>
          </a:p>
        </p:txBody>
      </p:sp>
      <p:sp>
        <p:nvSpPr>
          <p:cNvPr id="5" name="Title 4">
            <a:extLst>
              <a:ext uri="{FF2B5EF4-FFF2-40B4-BE49-F238E27FC236}">
                <a16:creationId xmlns="" xmlns:a16="http://schemas.microsoft.com/office/drawing/2014/main"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sp>
        <p:nvSpPr>
          <p:cNvPr id="8" name="TextBox 7">
            <a:extLst>
              <a:ext uri="{FF2B5EF4-FFF2-40B4-BE49-F238E27FC236}">
                <a16:creationId xmlns="" xmlns:a16="http://schemas.microsoft.com/office/drawing/2014/main" id="{8BDD84A3-ED91-43D3-8B1E-229A56653200}"/>
              </a:ext>
            </a:extLst>
          </p:cNvPr>
          <p:cNvSpPr txBox="1"/>
          <p:nvPr/>
        </p:nvSpPr>
        <p:spPr>
          <a:xfrm>
            <a:off x="838200" y="1219200"/>
            <a:ext cx="7391400" cy="4770537"/>
          </a:xfrm>
          <a:prstGeom prst="rect">
            <a:avLst/>
          </a:prstGeom>
          <a:noFill/>
        </p:spPr>
        <p:txBody>
          <a:bodyPr wrap="square" rtlCol="0">
            <a:spAutoFit/>
          </a:bodyPr>
          <a:lstStyle/>
          <a:p>
            <a:r>
              <a:rPr lang="en-US" sz="2800" b="1" u="sng" dirty="0">
                <a:solidFill>
                  <a:srgbClr val="FF0000"/>
                </a:solidFill>
                <a:latin typeface="Calibri" panose="020F0502020204030204" pitchFamily="34" charset="0"/>
                <a:cs typeface="Calibri" panose="020F0502020204030204" pitchFamily="34" charset="0"/>
              </a:rPr>
              <a:t>Secondary outcomes</a:t>
            </a:r>
          </a:p>
          <a:p>
            <a:endParaRPr lang="en-US" sz="2800" b="1" u="sng"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Use of additional uterotonic agents. </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Other interventions to stop bleeding. </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Expected adverse events including chest pain, and vomiting</a:t>
            </a:r>
            <a:r>
              <a:rPr lang="en-US" sz="2800" dirty="0">
                <a:latin typeface="Calibri" panose="020F0502020204030204" pitchFamily="34" charset="0"/>
                <a:cs typeface="Calibri" panose="020F0502020204030204" pitchFamily="34" charset="0"/>
              </a:rPr>
              <a:t>. </a:t>
            </a:r>
          </a:p>
          <a:p>
            <a:endParaRPr lang="en-US" sz="2800" b="1" u="sng"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smtClean="0">
                <a:latin typeface="Calibri" panose="020F0502020204030204" pitchFamily="34" charset="0"/>
                <a:cs typeface="Calibri" panose="020F0502020204030204" pitchFamily="34" charset="0"/>
              </a:rPr>
              <a:t>There </a:t>
            </a:r>
            <a:r>
              <a:rPr lang="en-US" sz="2400" dirty="0">
                <a:latin typeface="Calibri" panose="020F0502020204030204" pitchFamily="34" charset="0"/>
                <a:cs typeface="Calibri" panose="020F0502020204030204" pitchFamily="34" charset="0"/>
              </a:rPr>
              <a:t>were </a:t>
            </a:r>
            <a:r>
              <a:rPr lang="en-US" sz="2400" b="1" u="sng" dirty="0">
                <a:latin typeface="Calibri" panose="020F0502020204030204" pitchFamily="34" charset="0"/>
                <a:cs typeface="Calibri" panose="020F0502020204030204" pitchFamily="34" charset="0"/>
              </a:rPr>
              <a:t>no difference </a:t>
            </a:r>
            <a:r>
              <a:rPr lang="en-US" sz="2400" dirty="0">
                <a:latin typeface="Calibri" panose="020F0502020204030204" pitchFamily="34" charset="0"/>
                <a:cs typeface="Calibri" panose="020F0502020204030204" pitchFamily="34" charset="0"/>
              </a:rPr>
              <a:t>at the 5% level of significance between groups in the rates of the secondary outcomes   </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No significant difference with regard to secondary outcomes or adverse effects </a:t>
            </a:r>
          </a:p>
        </p:txBody>
      </p:sp>
      <p:sp>
        <p:nvSpPr>
          <p:cNvPr id="2" name="Rectangle: Rounded Corners 1">
            <a:extLst>
              <a:ext uri="{FF2B5EF4-FFF2-40B4-BE49-F238E27FC236}">
                <a16:creationId xmlns="" xmlns:a16="http://schemas.microsoft.com/office/drawing/2014/main" id="{2F34D0E5-B47B-48FF-A571-4324CAFDC683}"/>
              </a:ext>
            </a:extLst>
          </p:cNvPr>
          <p:cNvSpPr/>
          <p:nvPr/>
        </p:nvSpPr>
        <p:spPr>
          <a:xfrm>
            <a:off x="685800" y="1143000"/>
            <a:ext cx="7391400" cy="2590800"/>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96582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3B17BC-12EA-43A7-AC34-E70CFAD3D7ED}"/>
              </a:ext>
            </a:extLst>
          </p:cNvPr>
          <p:cNvSpPr>
            <a:spLocks noGrp="1"/>
          </p:cNvSpPr>
          <p:nvPr>
            <p:ph type="title"/>
          </p:nvPr>
        </p:nvSpPr>
        <p:spPr>
          <a:xfrm>
            <a:off x="457200" y="762000"/>
            <a:ext cx="8229600" cy="1066800"/>
          </a:xfrm>
        </p:spPr>
        <p:txBody>
          <a:bodyPr/>
          <a:lstStyle/>
          <a:p>
            <a:r>
              <a:rPr lang="en-US" dirty="0"/>
              <a:t>Discussion / conclusion </a:t>
            </a:r>
          </a:p>
        </p:txBody>
      </p:sp>
      <p:sp>
        <p:nvSpPr>
          <p:cNvPr id="5" name="Rectangle 4">
            <a:extLst>
              <a:ext uri="{FF2B5EF4-FFF2-40B4-BE49-F238E27FC236}">
                <a16:creationId xmlns="" xmlns:a16="http://schemas.microsoft.com/office/drawing/2014/main" id="{AAC04382-5733-4D32-9EDF-5FC3A53A9C14}"/>
              </a:ext>
            </a:extLst>
          </p:cNvPr>
          <p:cNvSpPr/>
          <p:nvPr/>
        </p:nvSpPr>
        <p:spPr>
          <a:xfrm>
            <a:off x="439119" y="2585634"/>
            <a:ext cx="8229600" cy="274836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b="1" dirty="0">
                <a:latin typeface="Calibri" panose="020F0502020204030204" pitchFamily="34" charset="0"/>
                <a:cs typeface="Calibri" panose="020F0502020204030204" pitchFamily="34" charset="0"/>
              </a:rPr>
              <a:t>This trial showed that IM administration of 100 mcg of heat stable carbetocin was </a:t>
            </a:r>
            <a:r>
              <a:rPr lang="en-US" sz="2400" b="1" dirty="0">
                <a:solidFill>
                  <a:srgbClr val="FF0000"/>
                </a:solidFill>
                <a:latin typeface="Calibri" panose="020F0502020204030204" pitchFamily="34" charset="0"/>
                <a:cs typeface="Calibri" panose="020F0502020204030204" pitchFamily="34" charset="0"/>
              </a:rPr>
              <a:t>non-inferior</a:t>
            </a:r>
            <a:r>
              <a:rPr lang="en-US" sz="2400" b="1" dirty="0">
                <a:latin typeface="Calibri" panose="020F0502020204030204" pitchFamily="34" charset="0"/>
                <a:cs typeface="Calibri" panose="020F0502020204030204" pitchFamily="34" charset="0"/>
              </a:rPr>
              <a:t> to the administration of 10 IU of oxytocin for the prevention of post partum hemorrhage after vaginal birth.</a:t>
            </a:r>
          </a:p>
          <a:p>
            <a:r>
              <a:rPr lang="en-US" sz="24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(when the outcome was defined as blood loss of at least 500 ml or the use of additional uterotonic agents). </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75784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229600" cy="1066800"/>
          </a:xfrm>
        </p:spPr>
        <p:txBody>
          <a:bodyPr>
            <a:normAutofit/>
          </a:bodyPr>
          <a:lstStyle/>
          <a:p>
            <a:pPr algn="ctr"/>
            <a:r>
              <a:rPr lang="en-US" sz="5400" dirty="0"/>
              <a:t>Critical appraisal </a:t>
            </a:r>
            <a:endParaRPr lang="ar-AE" sz="5400" dirty="0"/>
          </a:p>
        </p:txBody>
      </p:sp>
    </p:spTree>
    <p:extLst>
      <p:ext uri="{BB962C8B-B14F-4D97-AF65-F5344CB8AC3E}">
        <p14:creationId xmlns:p14="http://schemas.microsoft.com/office/powerpoint/2010/main" val="4923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solidFill>
                  <a:schemeClr val="accent1">
                    <a:lumMod val="75000"/>
                  </a:schemeClr>
                </a:solidFill>
              </a:rPr>
              <a:t>Heat stable Carbetocin versus Oxytocin to prevent hemorrhage after vaginal birth</a:t>
            </a:r>
            <a:r>
              <a:rPr lang="ar-AE" sz="3200" dirty="0">
                <a:solidFill>
                  <a:schemeClr val="accent1">
                    <a:lumMod val="75000"/>
                  </a:schemeClr>
                </a:solidFill>
              </a:rPr>
              <a:t/>
            </a:r>
            <a:br>
              <a:rPr lang="ar-AE" sz="3200" dirty="0">
                <a:solidFill>
                  <a:schemeClr val="accent1">
                    <a:lumMod val="75000"/>
                  </a:schemeClr>
                </a:solidFill>
              </a:rPr>
            </a:br>
            <a:r>
              <a:rPr lang="en-US" sz="3200" dirty="0">
                <a:solidFill>
                  <a:schemeClr val="accent1">
                    <a:lumMod val="75000"/>
                  </a:schemeClr>
                </a:solidFill>
              </a:rPr>
              <a:t> </a:t>
            </a:r>
          </a:p>
        </p:txBody>
      </p:sp>
      <p:sp>
        <p:nvSpPr>
          <p:cNvPr id="3" name="Content Placeholder 2"/>
          <p:cNvSpPr>
            <a:spLocks noGrp="1"/>
          </p:cNvSpPr>
          <p:nvPr>
            <p:ph idx="1"/>
          </p:nvPr>
        </p:nvSpPr>
        <p:spPr>
          <a:xfrm>
            <a:off x="457200" y="2362200"/>
            <a:ext cx="8229600" cy="4325112"/>
          </a:xfrm>
        </p:spPr>
        <p:txBody>
          <a:bodyPr/>
          <a:lstStyle/>
          <a:p>
            <a:pPr algn="l" rtl="0"/>
            <a:r>
              <a:rPr lang="en-US" b="1" u="sng" dirty="0">
                <a:solidFill>
                  <a:srgbClr val="0070C0"/>
                </a:solidFill>
                <a:latin typeface="Calibri" panose="020F0502020204030204" pitchFamily="34" charset="0"/>
                <a:cs typeface="Calibri" panose="020F0502020204030204" pitchFamily="34" charset="0"/>
              </a:rPr>
              <a:t>Journal: </a:t>
            </a:r>
            <a:r>
              <a:rPr lang="en-US" dirty="0">
                <a:latin typeface="Calibri" pitchFamily="34" charset="0"/>
                <a:cs typeface="Calibri" panose="020F0502020204030204" pitchFamily="34" charset="0"/>
              </a:rPr>
              <a:t>The new England journal of medicine</a:t>
            </a:r>
          </a:p>
          <a:p>
            <a:pPr algn="l" rtl="0"/>
            <a:r>
              <a:rPr lang="en-US" b="1" u="sng" dirty="0">
                <a:solidFill>
                  <a:srgbClr val="0070C0"/>
                </a:solidFill>
                <a:latin typeface="Calibri" pitchFamily="34" charset="0"/>
                <a:cs typeface="Calibri" panose="020F0502020204030204" pitchFamily="34" charset="0"/>
              </a:rPr>
              <a:t>Impact factor: </a:t>
            </a:r>
            <a:r>
              <a:rPr lang="en-US" dirty="0">
                <a:latin typeface="Calibri" panose="020F0502020204030204" pitchFamily="34" charset="0"/>
                <a:cs typeface="Calibri" panose="020F0502020204030204" pitchFamily="34" charset="0"/>
              </a:rPr>
              <a:t>79.2 </a:t>
            </a:r>
          </a:p>
          <a:p>
            <a:pPr algn="l" rtl="0"/>
            <a:endParaRPr lang="en-US" dirty="0">
              <a:latin typeface="Calibri" panose="020F0502020204030204" pitchFamily="34" charset="0"/>
              <a:cs typeface="Calibri" panose="020F0502020204030204" pitchFamily="34" charset="0"/>
            </a:endParaRPr>
          </a:p>
          <a:p>
            <a:pPr algn="l" rtl="0"/>
            <a:r>
              <a:rPr lang="en-US" b="1" u="sng" dirty="0">
                <a:solidFill>
                  <a:srgbClr val="0070C0"/>
                </a:solidFill>
                <a:latin typeface="Calibri" panose="020F0502020204030204" pitchFamily="34" charset="0"/>
                <a:cs typeface="Calibri" panose="020F0502020204030204" pitchFamily="34" charset="0"/>
              </a:rPr>
              <a:t>Authors: </a:t>
            </a:r>
          </a:p>
          <a:p>
            <a:pPr algn="l" rtl="0"/>
            <a:endParaRPr lang="en-US" dirty="0">
              <a:latin typeface="Calibri" panose="020F0502020204030204" pitchFamily="34" charset="0"/>
              <a:cs typeface="Calibri" panose="020F0502020204030204" pitchFamily="34" charset="0"/>
            </a:endParaRPr>
          </a:p>
          <a:p>
            <a:pPr algn="l" rtl="0"/>
            <a:r>
              <a:rPr lang="en-US" dirty="0" err="1">
                <a:latin typeface="Calibri" panose="020F0502020204030204" pitchFamily="34" charset="0"/>
                <a:cs typeface="Calibri" panose="020F0502020204030204" pitchFamily="34" charset="0"/>
              </a:rPr>
              <a:t>M.Widmer</a:t>
            </a:r>
            <a:r>
              <a:rPr lang="en-US" dirty="0">
                <a:latin typeface="Calibri" panose="020F0502020204030204" pitchFamily="34" charset="0"/>
                <a:cs typeface="Calibri" panose="020F0502020204030204" pitchFamily="34" charset="0"/>
              </a:rPr>
              <a:t> </a:t>
            </a:r>
          </a:p>
          <a:p>
            <a:pPr algn="l" rtl="0"/>
            <a:r>
              <a:rPr lang="en-US" dirty="0" err="1">
                <a:latin typeface="Calibri" panose="020F0502020204030204" pitchFamily="34" charset="0"/>
                <a:cs typeface="Calibri" panose="020F0502020204030204" pitchFamily="34" charset="0"/>
              </a:rPr>
              <a:t>G.Piaggio</a:t>
            </a:r>
            <a:endParaRPr lang="en-US" dirty="0">
              <a:latin typeface="Calibri" panose="020F0502020204030204" pitchFamily="34" charset="0"/>
              <a:cs typeface="Calibri" panose="020F0502020204030204" pitchFamily="34" charset="0"/>
            </a:endParaRPr>
          </a:p>
          <a:p>
            <a:pPr algn="l" rtl="0"/>
            <a:r>
              <a:rPr lang="en-US" dirty="0" err="1">
                <a:latin typeface="Calibri" panose="020F0502020204030204" pitchFamily="34" charset="0"/>
                <a:cs typeface="Calibri" panose="020F0502020204030204" pitchFamily="34" charset="0"/>
              </a:rPr>
              <a:t>T.M.H.Nguyen</a:t>
            </a:r>
            <a:r>
              <a:rPr lang="en-US" dirty="0">
                <a:latin typeface="Calibri" panose="020F0502020204030204" pitchFamily="34" charset="0"/>
                <a:cs typeface="Calibri" panose="020F0502020204030204" pitchFamily="34" charset="0"/>
              </a:rPr>
              <a:t>  </a:t>
            </a:r>
          </a:p>
          <a:p>
            <a:pPr algn="l" rtl="0"/>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7389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84" y="152400"/>
            <a:ext cx="2330116" cy="1066800"/>
          </a:xfrm>
        </p:spPr>
        <p:txBody>
          <a:bodyPr/>
          <a:lstStyle/>
          <a:p>
            <a:r>
              <a:rPr lang="en-US" dirty="0"/>
              <a:t>Critique </a:t>
            </a:r>
            <a:endParaRPr lang="ar-AE" dirty="0"/>
          </a:p>
        </p:txBody>
      </p:sp>
      <p:sp>
        <p:nvSpPr>
          <p:cNvPr id="3" name="Content Placeholder 2"/>
          <p:cNvSpPr>
            <a:spLocks noGrp="1"/>
          </p:cNvSpPr>
          <p:nvPr>
            <p:ph idx="1"/>
          </p:nvPr>
        </p:nvSpPr>
        <p:spPr>
          <a:xfrm>
            <a:off x="228600" y="990600"/>
            <a:ext cx="8229600" cy="5791200"/>
          </a:xfrm>
        </p:spPr>
        <p:txBody>
          <a:bodyPr>
            <a:normAutofit fontScale="62500" lnSpcReduction="20000"/>
          </a:bodyPr>
          <a:lstStyle/>
          <a:p>
            <a:pPr algn="l" rtl="0"/>
            <a:r>
              <a:rPr lang="en-US" sz="4000" b="1" u="sng" dirty="0">
                <a:solidFill>
                  <a:srgbClr val="0070C0"/>
                </a:solidFill>
                <a:latin typeface="Calibri" panose="020F0502020204030204" pitchFamily="34" charset="0"/>
                <a:cs typeface="Calibri" panose="020F0502020204030204" pitchFamily="34" charset="0"/>
              </a:rPr>
              <a:t>Background and Rationale: </a:t>
            </a:r>
            <a:r>
              <a:rPr lang="en-US" sz="4000" b="1" dirty="0">
                <a:solidFill>
                  <a:schemeClr val="accent1">
                    <a:lumMod val="75000"/>
                  </a:schemeClr>
                </a:solidFill>
                <a:latin typeface="Calibri" panose="020F0502020204030204" pitchFamily="34" charset="0"/>
                <a:cs typeface="Calibri" panose="020F0502020204030204" pitchFamily="34" charset="0"/>
              </a:rPr>
              <a:t>Satisfactory </a:t>
            </a:r>
          </a:p>
          <a:p>
            <a:pPr marL="109728" lvl="0" indent="0" algn="l" rtl="0">
              <a:buNone/>
            </a:pPr>
            <a:endParaRPr lang="en-US" sz="3100" b="1" u="sng" dirty="0">
              <a:solidFill>
                <a:srgbClr val="0070C0"/>
              </a:solidFill>
              <a:latin typeface="Calibri" panose="020F0502020204030204" pitchFamily="34" charset="0"/>
              <a:cs typeface="Calibri" panose="020F0502020204030204" pitchFamily="34" charset="0"/>
            </a:endParaRPr>
          </a:p>
          <a:p>
            <a:pPr marL="368300" lvl="1" indent="-246063" algn="l" rtl="0">
              <a:buFont typeface="Wingdings" panose="05000000000000000000" pitchFamily="2" charset="2"/>
              <a:buChar char="ü"/>
            </a:pPr>
            <a:r>
              <a:rPr lang="en-US" sz="2900" dirty="0">
                <a:solidFill>
                  <a:schemeClr val="tx1"/>
                </a:solidFill>
                <a:latin typeface="Calibri" panose="020F0502020204030204" pitchFamily="34" charset="0"/>
                <a:cs typeface="Calibri" panose="020F0502020204030204" pitchFamily="34" charset="0"/>
              </a:rPr>
              <a:t>The background is presented </a:t>
            </a:r>
            <a:r>
              <a:rPr lang="en-US" sz="2900" dirty="0">
                <a:solidFill>
                  <a:srgbClr val="FF0000"/>
                </a:solidFill>
                <a:latin typeface="Calibri" panose="020F0502020204030204" pitchFamily="34" charset="0"/>
                <a:cs typeface="Calibri" panose="020F0502020204030204" pitchFamily="34" charset="0"/>
              </a:rPr>
              <a:t>appropriately </a:t>
            </a:r>
            <a:r>
              <a:rPr lang="en-US" sz="2900" dirty="0">
                <a:solidFill>
                  <a:schemeClr val="tx1"/>
                </a:solidFill>
                <a:latin typeface="Calibri" panose="020F0502020204030204" pitchFamily="34" charset="0"/>
                <a:cs typeface="Calibri" panose="020F0502020204030204" pitchFamily="34" charset="0"/>
              </a:rPr>
              <a:t>and it is </a:t>
            </a:r>
            <a:r>
              <a:rPr lang="en-US" sz="2900" dirty="0">
                <a:solidFill>
                  <a:srgbClr val="FF0000"/>
                </a:solidFill>
                <a:latin typeface="Calibri" panose="020F0502020204030204" pitchFamily="34" charset="0"/>
                <a:cs typeface="Calibri" panose="020F0502020204030204" pitchFamily="34" charset="0"/>
              </a:rPr>
              <a:t>justified </a:t>
            </a:r>
            <a:r>
              <a:rPr lang="en-US" sz="2900" dirty="0">
                <a:solidFill>
                  <a:schemeClr val="tx1"/>
                </a:solidFill>
                <a:latin typeface="Calibri" panose="020F0502020204030204" pitchFamily="34" charset="0"/>
                <a:cs typeface="Calibri" panose="020F0502020204030204" pitchFamily="34" charset="0"/>
              </a:rPr>
              <a:t>by the author as he mentioned that oxytocin has unsatisfactory real world efficacy as a result of heat sensitivity and quality issues such as insufficient active ingredient and impurities. </a:t>
            </a:r>
          </a:p>
          <a:p>
            <a:pPr marL="368300" lvl="1" indent="-246063" algn="l" rtl="0">
              <a:buFont typeface="Wingdings" panose="05000000000000000000" pitchFamily="2" charset="2"/>
              <a:buChar char="ü"/>
            </a:pPr>
            <a:r>
              <a:rPr lang="en-US" sz="2900" dirty="0">
                <a:solidFill>
                  <a:schemeClr val="tx1"/>
                </a:solidFill>
                <a:latin typeface="Calibri" panose="020F0502020204030204" pitchFamily="34" charset="0"/>
                <a:cs typeface="Calibri" panose="020F0502020204030204" pitchFamily="34" charset="0"/>
              </a:rPr>
              <a:t>And since carbetocin doesn’t require cold chain transport and storage, it will be more practical to be used in many countries. </a:t>
            </a:r>
          </a:p>
          <a:p>
            <a:pPr marL="368300" lvl="1" indent="-246063" algn="l" rtl="0">
              <a:buFont typeface="Wingdings" panose="05000000000000000000" pitchFamily="2" charset="2"/>
              <a:buChar char="ü"/>
            </a:pPr>
            <a:endParaRPr lang="en-US" sz="2300" dirty="0">
              <a:solidFill>
                <a:schemeClr val="tx1"/>
              </a:solidFill>
              <a:latin typeface="Calibri" panose="020F0502020204030204" pitchFamily="34" charset="0"/>
              <a:cs typeface="Calibri" panose="020F0502020204030204" pitchFamily="34" charset="0"/>
            </a:endParaRPr>
          </a:p>
          <a:p>
            <a:pPr marL="122237" lvl="1" indent="0" algn="l" rtl="0">
              <a:buNone/>
            </a:pPr>
            <a:r>
              <a:rPr lang="en-US" sz="2900" b="1" u="sng" dirty="0">
                <a:solidFill>
                  <a:srgbClr val="FF0000"/>
                </a:solidFill>
                <a:latin typeface="Calibri" panose="020F0502020204030204" pitchFamily="34" charset="0"/>
                <a:cs typeface="Calibri" panose="020F0502020204030204" pitchFamily="34" charset="0"/>
              </a:rPr>
              <a:t>Previous trials </a:t>
            </a:r>
          </a:p>
          <a:p>
            <a:pPr marL="579437" lvl="1" indent="-457200" algn="l" rtl="0">
              <a:lnSpc>
                <a:spcPts val="2160"/>
              </a:lnSpc>
              <a:buFont typeface="Wingdings" panose="05000000000000000000" pitchFamily="2" charset="2"/>
              <a:buChar char="ü"/>
            </a:pPr>
            <a:r>
              <a:rPr lang="en-US" sz="2900" dirty="0">
                <a:solidFill>
                  <a:schemeClr val="tx1"/>
                </a:solidFill>
                <a:latin typeface="Calibri" panose="020F0502020204030204" pitchFamily="34" charset="0"/>
                <a:cs typeface="Calibri" panose="020F0502020204030204" pitchFamily="34" charset="0"/>
              </a:rPr>
              <a:t>The previous trials which include carbetocin involved women undergoing c-section, were small, were of varied quality, and used IV route. </a:t>
            </a:r>
          </a:p>
          <a:p>
            <a:pPr algn="l" rtl="0">
              <a:buFont typeface="Wingdings" panose="05000000000000000000" pitchFamily="2" charset="2"/>
              <a:buChar char="ü"/>
            </a:pPr>
            <a:endParaRPr lang="en-US" sz="2900" dirty="0"/>
          </a:p>
          <a:p>
            <a:pPr algn="l" rtl="0">
              <a:lnSpc>
                <a:spcPts val="2160"/>
              </a:lnSpc>
              <a:buFont typeface="Wingdings" panose="05000000000000000000" pitchFamily="2" charset="2"/>
              <a:buChar char="ü"/>
            </a:pPr>
            <a:r>
              <a:rPr lang="en-US" sz="2900" dirty="0">
                <a:latin typeface="Calibri" panose="020F0502020204030204" pitchFamily="34" charset="0"/>
                <a:cs typeface="Calibri" panose="020F0502020204030204" pitchFamily="34" charset="0"/>
              </a:rPr>
              <a:t>A Cochrane review has addressed the use of a longer-acting </a:t>
            </a:r>
            <a:r>
              <a:rPr lang="en-US" sz="2900" dirty="0" smtClean="0">
                <a:latin typeface="Calibri" panose="020F0502020204030204" pitchFamily="34" charset="0"/>
                <a:cs typeface="Calibri" panose="020F0502020204030204" pitchFamily="34" charset="0"/>
              </a:rPr>
              <a:t>oxytocin derivative</a:t>
            </a:r>
            <a:r>
              <a:rPr lang="en-US" sz="2900" dirty="0">
                <a:latin typeface="Calibri" panose="020F0502020204030204" pitchFamily="34" charset="0"/>
                <a:cs typeface="Calibri" panose="020F0502020204030204" pitchFamily="34" charset="0"/>
              </a:rPr>
              <a:t>, carbetocin, in the prevention of PPH. </a:t>
            </a:r>
            <a:r>
              <a:rPr lang="en-US" sz="2900" dirty="0">
                <a:solidFill>
                  <a:srgbClr val="FF0000"/>
                </a:solidFill>
                <a:latin typeface="Calibri" panose="020F0502020204030204" pitchFamily="34" charset="0"/>
                <a:cs typeface="Calibri" panose="020F0502020204030204" pitchFamily="34" charset="0"/>
              </a:rPr>
              <a:t>Carbetocin </a:t>
            </a:r>
            <a:r>
              <a:rPr lang="en-US" sz="2900" dirty="0">
                <a:latin typeface="Calibri" panose="020F0502020204030204" pitchFamily="34" charset="0"/>
                <a:cs typeface="Calibri" panose="020F0502020204030204" pitchFamily="34" charset="0"/>
              </a:rPr>
              <a:t>is licensed in the UK speciﬁcally for the indication of prevention of PPH in the context of </a:t>
            </a:r>
            <a:r>
              <a:rPr lang="en-US" sz="2900" dirty="0">
                <a:solidFill>
                  <a:srgbClr val="FF0000"/>
                </a:solidFill>
                <a:latin typeface="Calibri" panose="020F0502020204030204" pitchFamily="34" charset="0"/>
                <a:cs typeface="Calibri" panose="020F0502020204030204" pitchFamily="34" charset="0"/>
              </a:rPr>
              <a:t>caesarean delivery. </a:t>
            </a:r>
            <a:r>
              <a:rPr lang="en-US" sz="2900" dirty="0">
                <a:latin typeface="Calibri" panose="020F0502020204030204" pitchFamily="34" charset="0"/>
                <a:cs typeface="Calibri" panose="020F0502020204030204" pitchFamily="34" charset="0"/>
              </a:rPr>
              <a:t>Use of carbetocin resulted in a statistically signiﬁcant reduction in the need for further uterotonics compared with </a:t>
            </a:r>
            <a:r>
              <a:rPr lang="en-US" sz="2900" dirty="0" err="1">
                <a:latin typeface="Calibri" panose="020F0502020204030204" pitchFamily="34" charset="0"/>
                <a:cs typeface="Calibri" panose="020F0502020204030204" pitchFamily="34" charset="0"/>
              </a:rPr>
              <a:t>oxytoci</a:t>
            </a:r>
            <a:r>
              <a:rPr lang="en-US" sz="2900" dirty="0">
                <a:latin typeface="Calibri" panose="020F0502020204030204" pitchFamily="34" charset="0"/>
                <a:cs typeface="Calibri" panose="020F0502020204030204" pitchFamily="34" charset="0"/>
              </a:rPr>
              <a:t> n for those undergoing a caesarean, </a:t>
            </a:r>
            <a:r>
              <a:rPr lang="en-US" sz="2900" dirty="0">
                <a:solidFill>
                  <a:srgbClr val="FF0000"/>
                </a:solidFill>
                <a:latin typeface="Calibri" panose="020F0502020204030204" pitchFamily="34" charset="0"/>
                <a:cs typeface="Calibri" panose="020F0502020204030204" pitchFamily="34" charset="0"/>
              </a:rPr>
              <a:t>but not for vaginal delivery.</a:t>
            </a:r>
            <a:r>
              <a:rPr lang="en-US" sz="2900" dirty="0">
                <a:latin typeface="Calibri" panose="020F0502020204030204" pitchFamily="34" charset="0"/>
                <a:cs typeface="Calibri" panose="020F0502020204030204" pitchFamily="34" charset="0"/>
              </a:rPr>
              <a:t> However, </a:t>
            </a:r>
            <a:r>
              <a:rPr lang="en-US" sz="2900" dirty="0">
                <a:solidFill>
                  <a:srgbClr val="0070C0"/>
                </a:solidFill>
                <a:latin typeface="Calibri" panose="020F0502020204030204" pitchFamily="34" charset="0"/>
                <a:cs typeface="Calibri" panose="020F0502020204030204" pitchFamily="34" charset="0"/>
              </a:rPr>
              <a:t>there were no statistically signiﬁcant differences between carbetocin and oxytocin in terms of risk of PPH. </a:t>
            </a:r>
          </a:p>
          <a:p>
            <a:pPr marL="368300" lvl="1" indent="-246063" algn="l" rtl="0">
              <a:buFont typeface="Wingdings" panose="05000000000000000000" pitchFamily="2" charset="2"/>
              <a:buChar char="ü"/>
            </a:pPr>
            <a:endParaRPr lang="en-US" sz="2000" dirty="0">
              <a:solidFill>
                <a:schemeClr val="tx1"/>
              </a:solidFill>
              <a:latin typeface="Calibri" panose="020F0502020204030204" pitchFamily="34" charset="0"/>
              <a:cs typeface="Calibri" panose="020F0502020204030204" pitchFamily="34" charset="0"/>
            </a:endParaRPr>
          </a:p>
          <a:p>
            <a:pPr marL="368300" lvl="1" indent="-246063" algn="l" rtl="0">
              <a:buFont typeface="Wingdings" panose="05000000000000000000" pitchFamily="2" charset="2"/>
              <a:buChar char="ü"/>
            </a:pPr>
            <a:endParaRPr lang="en-US" sz="2000" dirty="0">
              <a:solidFill>
                <a:schemeClr val="tx1"/>
              </a:solidFill>
              <a:latin typeface="Calibri" panose="020F0502020204030204" pitchFamily="34" charset="0"/>
              <a:cs typeface="Calibri" panose="020F0502020204030204" pitchFamily="34" charset="0"/>
            </a:endParaRPr>
          </a:p>
          <a:p>
            <a:pPr marL="368300" lvl="1" indent="-246063" algn="l" rtl="0">
              <a:buFont typeface="Wingdings" panose="05000000000000000000" pitchFamily="2" charset="2"/>
              <a:buChar char="ü"/>
            </a:pPr>
            <a:endParaRPr lang="en-US" sz="2000" dirty="0">
              <a:solidFill>
                <a:schemeClr val="tx1"/>
              </a:solidFill>
              <a:latin typeface="Calibri" panose="020F0502020204030204" pitchFamily="34" charset="0"/>
              <a:cs typeface="Calibri" panose="020F0502020204030204" pitchFamily="34" charset="0"/>
            </a:endParaRPr>
          </a:p>
          <a:p>
            <a:pPr marL="368300" lvl="1" indent="-246063" algn="l" rtl="0">
              <a:buFont typeface="Wingdings" panose="05000000000000000000" pitchFamily="2" charset="2"/>
              <a:buChar char="ü"/>
            </a:pPr>
            <a:endParaRPr lang="en-US" sz="2000" dirty="0">
              <a:solidFill>
                <a:schemeClr val="tx1"/>
              </a:solidFill>
              <a:latin typeface="Calibri" panose="020F0502020204030204" pitchFamily="34" charset="0"/>
              <a:cs typeface="Calibri" panose="020F0502020204030204" pitchFamily="34" charset="0"/>
            </a:endParaRPr>
          </a:p>
          <a:p>
            <a:pPr lvl="0" algn="l" rtl="0"/>
            <a:endParaRPr lang="en-US" sz="2400" b="1" u="sng" dirty="0">
              <a:solidFill>
                <a:srgbClr val="0070C0"/>
              </a:solidFill>
              <a:latin typeface="Calibri" panose="020F0502020204030204" pitchFamily="34" charset="0"/>
              <a:cs typeface="Calibri" panose="020F0502020204030204" pitchFamily="34" charset="0"/>
            </a:endParaRPr>
          </a:p>
          <a:p>
            <a:pPr algn="l" rtl="0"/>
            <a:endParaRPr lang="ar-AE" dirty="0"/>
          </a:p>
        </p:txBody>
      </p:sp>
    </p:spTree>
    <p:extLst>
      <p:ext uri="{BB962C8B-B14F-4D97-AF65-F5344CB8AC3E}">
        <p14:creationId xmlns:p14="http://schemas.microsoft.com/office/powerpoint/2010/main" val="52261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758DD911-DC3E-4D3A-82D4-8DF5075A8ECC}"/>
              </a:ext>
            </a:extLst>
          </p:cNvPr>
          <p:cNvSpPr txBox="1"/>
          <p:nvPr/>
        </p:nvSpPr>
        <p:spPr>
          <a:xfrm>
            <a:off x="457200" y="1676400"/>
            <a:ext cx="8534400" cy="4401205"/>
          </a:xfrm>
          <a:prstGeom prst="rect">
            <a:avLst/>
          </a:prstGeom>
          <a:noFill/>
        </p:spPr>
        <p:txBody>
          <a:bodyPr wrap="square" rtlCol="0">
            <a:spAutoFit/>
          </a:bodyPr>
          <a:lstStyle/>
          <a:p>
            <a:r>
              <a:rPr lang="en-US" sz="2000" b="1" u="sng" dirty="0">
                <a:solidFill>
                  <a:srgbClr val="FF0000"/>
                </a:solidFill>
                <a:latin typeface="Calibri" panose="020F0502020204030204" pitchFamily="34" charset="0"/>
                <a:cs typeface="Calibri" panose="020F0502020204030204" pitchFamily="34" charset="0"/>
              </a:rPr>
              <a:t>Previous trials </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Guidelines from the Society of Obstetricians and </a:t>
            </a:r>
            <a:r>
              <a:rPr lang="en-US" sz="2000" dirty="0" err="1">
                <a:latin typeface="Calibri" panose="020F0502020204030204" pitchFamily="34" charset="0"/>
                <a:cs typeface="Calibri" panose="020F0502020204030204" pitchFamily="34" charset="0"/>
              </a:rPr>
              <a:t>Gynaecologists</a:t>
            </a:r>
            <a:r>
              <a:rPr lang="en-US" sz="2000" dirty="0">
                <a:latin typeface="Calibri" panose="020F0502020204030204" pitchFamily="34" charset="0"/>
                <a:cs typeface="Calibri" panose="020F0502020204030204" pitchFamily="34" charset="0"/>
              </a:rPr>
              <a:t> of Canada recommend that </a:t>
            </a:r>
            <a:r>
              <a:rPr lang="en-US" sz="2000" u="sng" dirty="0">
                <a:solidFill>
                  <a:schemeClr val="accent1"/>
                </a:solidFill>
                <a:latin typeface="Calibri" panose="020F0502020204030204" pitchFamily="34" charset="0"/>
                <a:cs typeface="Calibri" panose="020F0502020204030204" pitchFamily="34" charset="0"/>
              </a:rPr>
              <a:t>carbetocin (100 micrograms given as an intravenous bolus over 1 minute ) should be used for the prevention of PPH in elective caesarean deliveries. </a:t>
            </a:r>
          </a:p>
          <a:p>
            <a:r>
              <a:rPr lang="en-US" sz="2000" dirty="0" smtClean="0">
                <a:latin typeface="Calibri" panose="020F0502020204030204" pitchFamily="34" charset="0"/>
                <a:cs typeface="Calibri" panose="020F0502020204030204" pitchFamily="34" charset="0"/>
              </a:rPr>
              <a:t>Randomized </a:t>
            </a:r>
            <a:r>
              <a:rPr lang="en-US" sz="2000" dirty="0">
                <a:latin typeface="Calibri" panose="020F0502020204030204" pitchFamily="34" charset="0"/>
                <a:cs typeface="Calibri" panose="020F0502020204030204" pitchFamily="34" charset="0"/>
              </a:rPr>
              <a:t>trials have compared different uterotonics (oxytocin, ergometrine–oxytocin, misoprostol, carbetocin and 15-methyl prostaglandin ) for prophylaxis in women delivering by caesarean section. Appraisal of the evidence from these trials , together with consideration of standard practice in the UK, led the development group for the NICE caesarean section guideline to recommend oxytocin 5 IU by slow intravenous injection for prophylaxis in the context of caesarean delivery.</a:t>
            </a:r>
          </a:p>
          <a:p>
            <a:endParaRPr lang="en-US" sz="20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 xmlns:a16="http://schemas.microsoft.com/office/drawing/2014/main" id="{005A029C-71A5-4230-80CC-88E98DAB4A34}"/>
              </a:ext>
            </a:extLst>
          </p:cNvPr>
          <p:cNvSpPr>
            <a:spLocks noGrp="1"/>
          </p:cNvSpPr>
          <p:nvPr>
            <p:ph type="title"/>
          </p:nvPr>
        </p:nvSpPr>
        <p:spPr>
          <a:xfrm>
            <a:off x="228600" y="381000"/>
            <a:ext cx="8229600" cy="1066800"/>
          </a:xfrm>
        </p:spPr>
        <p:txBody>
          <a:bodyPr/>
          <a:lstStyle/>
          <a:p>
            <a:r>
              <a:rPr lang="en-US" b="1" dirty="0">
                <a:solidFill>
                  <a:srgbClr val="002060"/>
                </a:solidFill>
                <a:latin typeface="Calibri" panose="020F0502020204030204" pitchFamily="34" charset="0"/>
                <a:cs typeface="Calibri" panose="020F0502020204030204" pitchFamily="34" charset="0"/>
              </a:rPr>
              <a:t>Critique (Cont’d)</a:t>
            </a:r>
            <a:endParaRPr lang="ar-AE" b="1" dirty="0">
              <a:latin typeface="Calibri" panose="020F0502020204030204" pitchFamily="34" charset="0"/>
            </a:endParaRPr>
          </a:p>
        </p:txBody>
      </p:sp>
    </p:spTree>
    <p:extLst>
      <p:ext uri="{BB962C8B-B14F-4D97-AF65-F5344CB8AC3E}">
        <p14:creationId xmlns:p14="http://schemas.microsoft.com/office/powerpoint/2010/main" val="362640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1066800"/>
          </a:xfrm>
        </p:spPr>
        <p:txBody>
          <a:bodyPr/>
          <a:lstStyle/>
          <a:p>
            <a:r>
              <a:rPr lang="en-US" b="1" dirty="0">
                <a:solidFill>
                  <a:srgbClr val="002060"/>
                </a:solidFill>
                <a:latin typeface="Calibri" panose="020F0502020204030204" pitchFamily="34" charset="0"/>
                <a:cs typeface="Calibri" panose="020F0502020204030204" pitchFamily="34" charset="0"/>
              </a:rPr>
              <a:t>Critique (Cont’d)</a:t>
            </a:r>
            <a:endParaRPr lang="ar-AE" b="1" dirty="0">
              <a:latin typeface="Calibri" panose="020F0502020204030204" pitchFamily="34" charset="0"/>
            </a:endParaRPr>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pPr lvl="0" algn="l" rtl="0"/>
            <a:r>
              <a:rPr lang="en-US" sz="2600" b="1" u="sng" dirty="0">
                <a:solidFill>
                  <a:srgbClr val="0070C0"/>
                </a:solidFill>
                <a:latin typeface="Calibri" panose="020F0502020204030204" pitchFamily="34" charset="0"/>
                <a:cs typeface="Calibri" panose="020F0502020204030204" pitchFamily="34" charset="0"/>
              </a:rPr>
              <a:t>Objectives and/or Hypothesis:  </a:t>
            </a:r>
            <a:r>
              <a:rPr lang="en-US" sz="2200" dirty="0">
                <a:latin typeface="Calibri" panose="020F0502020204030204" pitchFamily="34" charset="0"/>
                <a:cs typeface="Calibri" panose="020F0502020204030204" pitchFamily="34" charset="0"/>
              </a:rPr>
              <a:t>satisfactory </a:t>
            </a:r>
          </a:p>
          <a:p>
            <a:pPr marL="109728" lvl="0" indent="0" algn="l" rtl="0">
              <a:buNone/>
            </a:pPr>
            <a:endParaRPr lang="en-US" sz="2000" dirty="0">
              <a:latin typeface="Calibri" panose="020F0502020204030204" pitchFamily="34" charset="0"/>
              <a:cs typeface="Calibri" panose="020F0502020204030204" pitchFamily="34" charset="0"/>
            </a:endParaRPr>
          </a:p>
          <a:p>
            <a:pPr marL="109728" lvl="0" indent="0" algn="l" rtl="0">
              <a:buNone/>
            </a:pPr>
            <a:r>
              <a:rPr lang="en-US" sz="2000" dirty="0">
                <a:latin typeface="Calibri" panose="020F0502020204030204" pitchFamily="34" charset="0"/>
                <a:cs typeface="Calibri" panose="020F0502020204030204" pitchFamily="34" charset="0"/>
              </a:rPr>
              <a:t>The </a:t>
            </a:r>
            <a:r>
              <a:rPr lang="en-US" sz="2000" dirty="0">
                <a:solidFill>
                  <a:srgbClr val="FF0000"/>
                </a:solidFill>
                <a:latin typeface="Calibri" panose="020F0502020204030204" pitchFamily="34" charset="0"/>
                <a:cs typeface="Calibri" panose="020F0502020204030204" pitchFamily="34" charset="0"/>
              </a:rPr>
              <a:t>objective</a:t>
            </a:r>
            <a:r>
              <a:rPr lang="en-US" sz="2000" dirty="0">
                <a:latin typeface="Calibri" panose="020F0502020204030204" pitchFamily="34" charset="0"/>
                <a:cs typeface="Calibri" panose="020F0502020204030204" pitchFamily="34" charset="0"/>
              </a:rPr>
              <a:t> of the study was stated clearly about studying non-inferiority of heat stable formulation of carbetocin in comparison with oxytocin in preventing PPH. </a:t>
            </a:r>
            <a:endParaRPr lang="en-US" sz="2000" b="1" dirty="0">
              <a:latin typeface="Calibri" panose="020F0502020204030204" pitchFamily="34" charset="0"/>
              <a:cs typeface="Calibri" panose="020F0502020204030204" pitchFamily="34" charset="0"/>
            </a:endParaRPr>
          </a:p>
          <a:p>
            <a:pPr algn="l" rtl="0"/>
            <a:r>
              <a:rPr lang="en-US" sz="2000" b="1" u="sng" dirty="0">
                <a:solidFill>
                  <a:srgbClr val="0070C0"/>
                </a:solidFill>
                <a:latin typeface="Calibri" panose="020F0502020204030204" pitchFamily="34" charset="0"/>
                <a:cs typeface="Calibri" panose="020F0502020204030204" pitchFamily="34" charset="0"/>
              </a:rPr>
              <a:t>Control of Treatment-Related Bias: </a:t>
            </a:r>
            <a:r>
              <a:rPr lang="en-US" sz="2000" dirty="0">
                <a:solidFill>
                  <a:srgbClr val="0070C0"/>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Satisfactory </a:t>
            </a:r>
          </a:p>
          <a:p>
            <a:pPr marL="109728" lvl="0" indent="0" algn="l" rtl="0">
              <a:buNone/>
            </a:pPr>
            <a:endParaRPr lang="en-US" sz="2000" dirty="0">
              <a:latin typeface="Calibri" panose="020F0502020204030204" pitchFamily="34" charset="0"/>
              <a:cs typeface="Calibri" panose="020F0502020204030204" pitchFamily="34" charset="0"/>
            </a:endParaRPr>
          </a:p>
          <a:p>
            <a:pPr lvl="0"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The study was </a:t>
            </a:r>
            <a:r>
              <a:rPr lang="en-US" sz="2000" dirty="0">
                <a:solidFill>
                  <a:srgbClr val="FF0000"/>
                </a:solidFill>
                <a:latin typeface="Calibri" panose="020F0502020204030204" pitchFamily="34" charset="0"/>
                <a:cs typeface="Calibri" panose="020F0502020204030204" pitchFamily="34" charset="0"/>
              </a:rPr>
              <a:t>double blinded. </a:t>
            </a:r>
          </a:p>
          <a:p>
            <a:pPr marL="342900" indent="-342900"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Both medications were supplied in 1 ml ampoules in consecutively numbered treatment packs, and were arranged in dispensers. </a:t>
            </a:r>
          </a:p>
          <a:p>
            <a:pPr marL="342900" indent="-342900"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The ampoules, trial packs, and dispensers were identical in shape, size, and weight to ensure blindness. </a:t>
            </a:r>
          </a:p>
          <a:p>
            <a:pPr marL="342900" indent="-342900"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Both medications were kept in cold storage (2-8 degree) to maintain double blinding and to give oxytocin max efficiency. </a:t>
            </a:r>
          </a:p>
          <a:p>
            <a:pPr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Random assignment done through computer generated random numbers. </a:t>
            </a:r>
          </a:p>
          <a:p>
            <a:pPr algn="l" rtl="0">
              <a:buFont typeface="Wingdings" panose="05000000000000000000" pitchFamily="2" charset="2"/>
              <a:buChar char="ü"/>
            </a:pPr>
            <a:endParaRPr lang="en-US" sz="2000" dirty="0">
              <a:latin typeface="Calibri" panose="020F0502020204030204" pitchFamily="34" charset="0"/>
              <a:cs typeface="Calibri" panose="020F0502020204030204" pitchFamily="34" charset="0"/>
            </a:endParaRPr>
          </a:p>
          <a:p>
            <a:pPr lvl="0" algn="l" rtl="0">
              <a:buFont typeface="Wingdings" panose="05000000000000000000" pitchFamily="2" charset="2"/>
              <a:buChar char="ü"/>
            </a:pPr>
            <a:r>
              <a:rPr lang="en-US" sz="2000" dirty="0">
                <a:latin typeface="Calibri" panose="020F0502020204030204" pitchFamily="34" charset="0"/>
                <a:cs typeface="Calibri" panose="020F0502020204030204" pitchFamily="34" charset="0"/>
              </a:rPr>
              <a:t>The drugs</a:t>
            </a:r>
            <a:r>
              <a:rPr lang="en-US" sz="2000" dirty="0">
                <a:solidFill>
                  <a:srgbClr val="FF0000"/>
                </a:solidFill>
                <a:latin typeface="Calibri" panose="020F0502020204030204" pitchFamily="34" charset="0"/>
                <a:cs typeface="Calibri" panose="020F0502020204030204" pitchFamily="34" charset="0"/>
              </a:rPr>
              <a:t>, doses , regimen, and time of administration  was </a:t>
            </a:r>
            <a:r>
              <a:rPr lang="en-US" sz="2000" dirty="0">
                <a:latin typeface="Calibri" panose="020F0502020204030204" pitchFamily="34" charset="0"/>
                <a:cs typeface="Calibri" panose="020F0502020204030204" pitchFamily="34" charset="0"/>
              </a:rPr>
              <a:t>mentioned clearly. </a:t>
            </a:r>
          </a:p>
          <a:p>
            <a:pPr marL="109728" lvl="0" indent="0" algn="l" rtl="0">
              <a:buNone/>
            </a:pPr>
            <a:endParaRPr lang="en-US" sz="2000" dirty="0">
              <a:latin typeface="Calibri" panose="020F0502020204030204" pitchFamily="34" charset="0"/>
              <a:cs typeface="Calibri" panose="020F0502020204030204" pitchFamily="34" charset="0"/>
            </a:endParaRPr>
          </a:p>
          <a:p>
            <a:pPr marL="109728" lvl="0" indent="0" algn="l" rtl="0">
              <a:buNone/>
            </a:pPr>
            <a:endParaRPr lang="en-US" sz="2200" b="1" u="sng" dirty="0">
              <a:solidFill>
                <a:srgbClr val="0070C0"/>
              </a:solidFill>
              <a:latin typeface="Calibri" panose="020F0502020204030204" pitchFamily="34" charset="0"/>
              <a:cs typeface="Calibri" panose="020F0502020204030204" pitchFamily="34" charset="0"/>
            </a:endParaRPr>
          </a:p>
          <a:p>
            <a:pPr algn="l" rtl="0"/>
            <a:endParaRPr lang="ar-AE" dirty="0"/>
          </a:p>
        </p:txBody>
      </p:sp>
    </p:spTree>
    <p:extLst>
      <p:ext uri="{BB962C8B-B14F-4D97-AF65-F5344CB8AC3E}">
        <p14:creationId xmlns:p14="http://schemas.microsoft.com/office/powerpoint/2010/main" val="1349614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534400" cy="5486400"/>
          </a:xfrm>
        </p:spPr>
        <p:txBody>
          <a:bodyPr>
            <a:normAutofit lnSpcReduction="10000"/>
          </a:bodyPr>
          <a:lstStyle/>
          <a:p>
            <a:pPr marL="342900" lvl="0" indent="-342900" algn="l" rtl="0">
              <a:buClr>
                <a:schemeClr val="accent1"/>
              </a:buClr>
              <a:buFont typeface="Arial" panose="020B0604020202020204" pitchFamily="34" charset="0"/>
              <a:buChar char="•"/>
            </a:pPr>
            <a:r>
              <a:rPr lang="en-US" sz="3200" b="1" u="sng" dirty="0">
                <a:solidFill>
                  <a:srgbClr val="0070C0"/>
                </a:solidFill>
                <a:latin typeface="Calibri" panose="020F0502020204030204" pitchFamily="34" charset="0"/>
                <a:cs typeface="Calibri" panose="020F0502020204030204" pitchFamily="34" charset="0"/>
              </a:rPr>
              <a:t>Control of Extraneous Variables: </a:t>
            </a:r>
            <a:r>
              <a:rPr lang="en-US" sz="3600" dirty="0">
                <a:latin typeface="Calibri" panose="020F0502020204030204" pitchFamily="34" charset="0"/>
                <a:cs typeface="Calibri" panose="020F0502020204030204" pitchFamily="34" charset="0"/>
              </a:rPr>
              <a:t>Satisfactory </a:t>
            </a:r>
          </a:p>
          <a:p>
            <a:pPr marL="342900" lvl="0" indent="-342900" algn="l" rtl="0">
              <a:buClr>
                <a:schemeClr val="accent1"/>
              </a:buClr>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342900" lvl="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The investigators were </a:t>
            </a:r>
            <a:r>
              <a:rPr lang="en-US" sz="1900" dirty="0">
                <a:solidFill>
                  <a:srgbClr val="FF0000"/>
                </a:solidFill>
                <a:latin typeface="Calibri" panose="020F0502020204030204" pitchFamily="34" charset="0"/>
                <a:cs typeface="Calibri" panose="020F0502020204030204" pitchFamily="34" charset="0"/>
              </a:rPr>
              <a:t>unaware of the group assignment. </a:t>
            </a:r>
          </a:p>
          <a:p>
            <a:pPr marL="342900" lvl="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The interim analysis were blinded to everyone except the members of the data and safety monitoring committee.  </a:t>
            </a:r>
          </a:p>
          <a:p>
            <a:pPr marL="34290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There is no investigator bias since the data was collected and analyzed by different programs and committees. </a:t>
            </a:r>
          </a:p>
          <a:p>
            <a:pPr marL="342900" lvl="0" indent="-342900" algn="l" rtl="0">
              <a:buClr>
                <a:schemeClr val="accent1"/>
              </a:buClr>
              <a:buFont typeface="Wingdings" panose="05000000000000000000" pitchFamily="2" charset="2"/>
              <a:buChar char="ü"/>
            </a:pPr>
            <a:endParaRPr lang="en-US" sz="1900" dirty="0">
              <a:latin typeface="Calibri" panose="020F0502020204030204" pitchFamily="34" charset="0"/>
              <a:cs typeface="Calibri" panose="020F0502020204030204" pitchFamily="34" charset="0"/>
            </a:endParaRPr>
          </a:p>
          <a:p>
            <a:pPr marL="34290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Base line characteristics were analyzed between the 2 groups, and it showed non significant differences.  </a:t>
            </a:r>
          </a:p>
          <a:p>
            <a:pPr marL="34290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The risk differences was adjusted for country by using Mantel-</a:t>
            </a:r>
            <a:r>
              <a:rPr lang="en-US" sz="1900" dirty="0" err="1">
                <a:latin typeface="Calibri" panose="020F0502020204030204" pitchFamily="34" charset="0"/>
                <a:cs typeface="Calibri" panose="020F0502020204030204" pitchFamily="34" charset="0"/>
              </a:rPr>
              <a:t>Haenszwel</a:t>
            </a:r>
            <a:r>
              <a:rPr lang="en-US" sz="1900" dirty="0">
                <a:latin typeface="Calibri" panose="020F0502020204030204" pitchFamily="34" charset="0"/>
                <a:cs typeface="Calibri" panose="020F0502020204030204" pitchFamily="34" charset="0"/>
              </a:rPr>
              <a:t> method. </a:t>
            </a:r>
          </a:p>
          <a:p>
            <a:pPr marL="342900" indent="-342900" algn="l" rtl="0">
              <a:buClr>
                <a:schemeClr val="accent1"/>
              </a:buClr>
              <a:buFont typeface="Wingdings" panose="05000000000000000000" pitchFamily="2" charset="2"/>
              <a:buChar char="ü"/>
            </a:pPr>
            <a:endParaRPr lang="en-US" sz="1900" dirty="0">
              <a:latin typeface="Calibri" panose="020F0502020204030204" pitchFamily="34" charset="0"/>
              <a:cs typeface="Calibri" panose="020F0502020204030204" pitchFamily="34" charset="0"/>
            </a:endParaRPr>
          </a:p>
          <a:p>
            <a:pPr marL="342900" lvl="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Non inferiority was shown in both pre-protocol population and modified intention to treat population to ensure that heat stable carbetocin is non inferior to oxytocin.  </a:t>
            </a:r>
          </a:p>
          <a:p>
            <a:pPr marL="342900" lvl="0" indent="-342900" algn="l" rtl="0">
              <a:buClr>
                <a:schemeClr val="accent1"/>
              </a:buClr>
              <a:buFont typeface="Wingdings" panose="05000000000000000000" pitchFamily="2" charset="2"/>
              <a:buChar char="ü"/>
            </a:pPr>
            <a:r>
              <a:rPr lang="en-US" sz="1900" dirty="0">
                <a:latin typeface="Calibri" panose="020F0502020204030204" pitchFamily="34" charset="0"/>
                <a:cs typeface="Calibri" panose="020F0502020204030204" pitchFamily="34" charset="0"/>
              </a:rPr>
              <a:t>Missing values were not computed. </a:t>
            </a:r>
          </a:p>
          <a:p>
            <a:pPr marL="342900" lvl="0" indent="-342900" algn="l" rtl="0">
              <a:buClr>
                <a:schemeClr val="accent1"/>
              </a:buClr>
              <a:buFont typeface="Wingdings" panose="05000000000000000000" pitchFamily="2" charset="2"/>
              <a:buChar char="ü"/>
            </a:pPr>
            <a:endParaRPr lang="en-US" sz="2400" dirty="0">
              <a:latin typeface="Calibri" panose="020F0502020204030204" pitchFamily="34" charset="0"/>
              <a:cs typeface="Calibri" panose="020F0502020204030204" pitchFamily="34" charset="0"/>
            </a:endParaRPr>
          </a:p>
          <a:p>
            <a:pPr marL="342900" lvl="0" indent="-342900" algn="l" rtl="0">
              <a:buClr>
                <a:schemeClr val="accent1"/>
              </a:buClr>
              <a:buFont typeface="Wingdings" panose="05000000000000000000" pitchFamily="2" charset="2"/>
              <a:buChar char="ü"/>
            </a:pPr>
            <a:endParaRPr lang="en-US" sz="2900" dirty="0">
              <a:latin typeface="Calibri" panose="020F0502020204030204" pitchFamily="34" charset="0"/>
              <a:cs typeface="Calibri" panose="020F0502020204030204" pitchFamily="34" charset="0"/>
            </a:endParaRPr>
          </a:p>
          <a:p>
            <a:pPr marL="342900" lvl="0" indent="-342900" algn="l" rtl="0">
              <a:buClr>
                <a:schemeClr val="accent1"/>
              </a:buClr>
              <a:buFont typeface="Wingdings" panose="05000000000000000000" pitchFamily="2" charset="2"/>
              <a:buChar char="ü"/>
            </a:pPr>
            <a:endParaRPr lang="en-US" sz="2900" dirty="0">
              <a:latin typeface="Calibri" panose="020F0502020204030204" pitchFamily="34" charset="0"/>
              <a:cs typeface="Calibri" panose="020F0502020204030204" pitchFamily="34" charset="0"/>
            </a:endParaRPr>
          </a:p>
          <a:p>
            <a:pPr marL="342900" lvl="0" indent="-342900" algn="l" rtl="0">
              <a:buClr>
                <a:schemeClr val="accent1"/>
              </a:buClr>
              <a:buFont typeface="Wingdings" panose="05000000000000000000" pitchFamily="2" charset="2"/>
              <a:buChar char="ü"/>
            </a:pPr>
            <a:endParaRPr lang="en-US" sz="3300" dirty="0">
              <a:latin typeface="Calibri" panose="020F0502020204030204" pitchFamily="34" charset="0"/>
              <a:cs typeface="Calibri" panose="020F0502020204030204" pitchFamily="34" charset="0"/>
            </a:endParaRPr>
          </a:p>
          <a:p>
            <a:pPr marL="109728" indent="0" algn="l" rtl="0">
              <a:buNone/>
            </a:pPr>
            <a:endParaRPr lang="ar-AE" dirty="0"/>
          </a:p>
        </p:txBody>
      </p:sp>
      <p:sp>
        <p:nvSpPr>
          <p:cNvPr id="4" name="Title 1"/>
          <p:cNvSpPr>
            <a:spLocks noGrp="1"/>
          </p:cNvSpPr>
          <p:nvPr>
            <p:ph type="title"/>
          </p:nvPr>
        </p:nvSpPr>
        <p:spPr>
          <a:xfrm>
            <a:off x="228600" y="457200"/>
            <a:ext cx="8229600" cy="1066800"/>
          </a:xfrm>
        </p:spPr>
        <p:txBody>
          <a:bodyPr/>
          <a:lstStyle/>
          <a:p>
            <a:r>
              <a:rPr lang="en-US" b="1" dirty="0">
                <a:solidFill>
                  <a:srgbClr val="002060"/>
                </a:solidFill>
                <a:latin typeface="Calibri" panose="020F0502020204030204" pitchFamily="34" charset="0"/>
                <a:cs typeface="Calibri" panose="020F0502020204030204" pitchFamily="34" charset="0"/>
              </a:rPr>
              <a:t>Critique (Cont’d)</a:t>
            </a:r>
            <a:endParaRPr lang="ar-AE" b="1" dirty="0">
              <a:latin typeface="Calibri" panose="020F0502020204030204" pitchFamily="34" charset="0"/>
            </a:endParaRPr>
          </a:p>
        </p:txBody>
      </p:sp>
    </p:spTree>
    <p:extLst>
      <p:ext uri="{BB962C8B-B14F-4D97-AF65-F5344CB8AC3E}">
        <p14:creationId xmlns:p14="http://schemas.microsoft.com/office/powerpoint/2010/main" val="1966947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534400" cy="5715000"/>
          </a:xfrm>
        </p:spPr>
        <p:txBody>
          <a:bodyPr>
            <a:normAutofit/>
          </a:bodyPr>
          <a:lstStyle/>
          <a:p>
            <a:pPr lvl="0" algn="l" rtl="0"/>
            <a:r>
              <a:rPr lang="en-US" sz="3100" b="1" u="sng" dirty="0">
                <a:solidFill>
                  <a:srgbClr val="0070C0"/>
                </a:solidFill>
                <a:latin typeface="Calibri" panose="020F0502020204030204" pitchFamily="34" charset="0"/>
                <a:cs typeface="Calibri" panose="020F0502020204030204" pitchFamily="34" charset="0"/>
              </a:rPr>
              <a:t>Description:  </a:t>
            </a:r>
            <a:r>
              <a:rPr lang="en-US" sz="3100" dirty="0">
                <a:latin typeface="Calibri" panose="020F0502020204030204" pitchFamily="34" charset="0"/>
                <a:cs typeface="Calibri" panose="020F0502020204030204" pitchFamily="34" charset="0"/>
              </a:rPr>
              <a:t>Marginal/ satisfactory </a:t>
            </a:r>
          </a:p>
          <a:p>
            <a:pPr marL="109728" lvl="0" indent="0" algn="l" rtl="0">
              <a:buNone/>
            </a:pPr>
            <a:r>
              <a:rPr lang="en-US" sz="3100" dirty="0">
                <a:latin typeface="Calibri" panose="020F0502020204030204" pitchFamily="34" charset="0"/>
                <a:cs typeface="Calibri" panose="020F0502020204030204" pitchFamily="34" charset="0"/>
              </a:rPr>
              <a:t> </a:t>
            </a:r>
          </a:p>
          <a:p>
            <a:pPr algn="l" rtl="0">
              <a:lnSpc>
                <a:spcPts val="2160"/>
              </a:lnSpc>
            </a:pPr>
            <a:r>
              <a:rPr lang="en-US" sz="1800" dirty="0">
                <a:latin typeface="Calibri" panose="020F0502020204030204" pitchFamily="34" charset="0"/>
                <a:cs typeface="Calibri" panose="020F0502020204030204" pitchFamily="34" charset="0"/>
              </a:rPr>
              <a:t>The pharmacological action of the drugs were not explained clearly. </a:t>
            </a:r>
          </a:p>
          <a:p>
            <a:pPr algn="l" rtl="0">
              <a:lnSpc>
                <a:spcPts val="2160"/>
              </a:lnSpc>
            </a:pPr>
            <a:r>
              <a:rPr lang="en-US" sz="1800" dirty="0">
                <a:latin typeface="Calibri" panose="020F0502020204030204" pitchFamily="34" charset="0"/>
                <a:cs typeface="Calibri" panose="020F0502020204030204" pitchFamily="34" charset="0"/>
              </a:rPr>
              <a:t>The side effects of the medications were mentioned in a table and the most frequently adverse effects of drugs were presented clearly with the % of patients who experienced those adverse effects. </a:t>
            </a:r>
          </a:p>
          <a:p>
            <a:pPr algn="l" rtl="0">
              <a:lnSpc>
                <a:spcPts val="2160"/>
              </a:lnSpc>
            </a:pPr>
            <a:r>
              <a:rPr lang="en-US" sz="1800" dirty="0">
                <a:latin typeface="Calibri" panose="020F0502020204030204" pitchFamily="34" charset="0"/>
                <a:cs typeface="Calibri" panose="020F0502020204030204" pitchFamily="34" charset="0"/>
              </a:rPr>
              <a:t>The duration of the study was clear (participation ended by discharge from facility, transfer of the women to higher care unit, or death).</a:t>
            </a:r>
          </a:p>
          <a:p>
            <a:pPr algn="l" rtl="0">
              <a:lnSpc>
                <a:spcPts val="2160"/>
              </a:lnSpc>
            </a:pPr>
            <a:r>
              <a:rPr lang="en-US" sz="1800" dirty="0">
                <a:latin typeface="Calibri" panose="020F0502020204030204" pitchFamily="34" charset="0"/>
                <a:cs typeface="Calibri" panose="020F0502020204030204" pitchFamily="34" charset="0"/>
              </a:rPr>
              <a:t>The rationale for comparing the two regimens is clear from clinical and economical perspective and this is done by proving non inferiority of heat stable carbetocin in comparison with oxytocin. </a:t>
            </a:r>
          </a:p>
          <a:p>
            <a:pPr marL="109728" lvl="0" indent="0" algn="l" rtl="0">
              <a:buNone/>
            </a:pPr>
            <a:endParaRPr lang="en-US" sz="1800" dirty="0">
              <a:latin typeface="Calibri" panose="020F0502020204030204" pitchFamily="34" charset="0"/>
              <a:cs typeface="Calibri" panose="020F0502020204030204" pitchFamily="34" charset="0"/>
            </a:endParaRPr>
          </a:p>
          <a:p>
            <a:pPr marL="365125" indent="-255588" algn="l" rtl="0">
              <a:buFont typeface="Wingdings" panose="05000000000000000000" pitchFamily="2" charset="2"/>
              <a:buChar char="ü"/>
            </a:pPr>
            <a:endParaRPr lang="en-US" sz="1800" dirty="0">
              <a:latin typeface="Calibri" panose="020F0502020204030204" pitchFamily="34" charset="0"/>
              <a:cs typeface="Calibri" panose="020F0502020204030204" pitchFamily="34" charset="0"/>
            </a:endParaRPr>
          </a:p>
          <a:p>
            <a:pPr algn="l" rtl="0">
              <a:buFont typeface="Wingdings" panose="05000000000000000000" pitchFamily="2" charset="2"/>
              <a:buChar char="ü"/>
            </a:pPr>
            <a:endParaRPr lang="en-US" sz="1800" b="1" u="sng" dirty="0">
              <a:solidFill>
                <a:srgbClr val="0070C0"/>
              </a:solidFill>
              <a:latin typeface="Calibri" panose="020F0502020204030204" pitchFamily="34" charset="0"/>
              <a:cs typeface="Calibri" panose="020F0502020204030204" pitchFamily="34" charset="0"/>
            </a:endParaRPr>
          </a:p>
          <a:p>
            <a:pPr marL="0" indent="0">
              <a:buNone/>
            </a:pPr>
            <a:r>
              <a:rPr lang="en-US" sz="2000" b="1" dirty="0"/>
              <a:t> </a:t>
            </a:r>
            <a:endParaRPr lang="en-US" sz="2000" dirty="0"/>
          </a:p>
          <a:p>
            <a:pPr lvl="0" algn="l" rtl="0">
              <a:buFont typeface="Wingdings" panose="05000000000000000000" pitchFamily="2" charset="2"/>
              <a:buChar char="ü"/>
            </a:pPr>
            <a:endParaRPr lang="en-US" sz="2000" dirty="0">
              <a:latin typeface="Calibri" panose="020F0502020204030204" pitchFamily="34" charset="0"/>
              <a:cs typeface="Calibri" panose="020F0502020204030204" pitchFamily="34" charset="0"/>
            </a:endParaRPr>
          </a:p>
          <a:p>
            <a:pPr algn="l" rtl="0"/>
            <a:endParaRPr lang="en-US" dirty="0"/>
          </a:p>
        </p:txBody>
      </p:sp>
      <p:sp>
        <p:nvSpPr>
          <p:cNvPr id="4" name="Title 1"/>
          <p:cNvSpPr>
            <a:spLocks noGrp="1"/>
          </p:cNvSpPr>
          <p:nvPr>
            <p:ph type="title"/>
          </p:nvPr>
        </p:nvSpPr>
        <p:spPr>
          <a:xfrm>
            <a:off x="228600" y="228600"/>
            <a:ext cx="8229600" cy="1066800"/>
          </a:xfrm>
        </p:spPr>
        <p:txBody>
          <a:bodyPr/>
          <a:lstStyle/>
          <a:p>
            <a:r>
              <a:rPr lang="en-US" b="1" dirty="0">
                <a:solidFill>
                  <a:srgbClr val="002060"/>
                </a:solidFill>
                <a:latin typeface="Calibri" panose="020F0502020204030204" pitchFamily="34" charset="0"/>
                <a:cs typeface="Calibri" panose="020F0502020204030204" pitchFamily="34" charset="0"/>
              </a:rPr>
              <a:t>Critique (Cont’d)</a:t>
            </a:r>
            <a:endParaRPr lang="ar-AE" b="1" dirty="0">
              <a:latin typeface="Calibri" panose="020F0502020204030204" pitchFamily="34" charset="0"/>
            </a:endParaRPr>
          </a:p>
        </p:txBody>
      </p:sp>
    </p:spTree>
    <p:extLst>
      <p:ext uri="{BB962C8B-B14F-4D97-AF65-F5344CB8AC3E}">
        <p14:creationId xmlns:p14="http://schemas.microsoft.com/office/powerpoint/2010/main" val="865543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534400" cy="5867400"/>
          </a:xfrm>
        </p:spPr>
        <p:txBody>
          <a:bodyPr>
            <a:normAutofit/>
          </a:bodyPr>
          <a:lstStyle/>
          <a:p>
            <a:pPr algn="l" rtl="0"/>
            <a:r>
              <a:rPr lang="en-US" sz="2400" b="1" u="sng" dirty="0">
                <a:solidFill>
                  <a:srgbClr val="0070C0"/>
                </a:solidFill>
                <a:latin typeface="Calibri" panose="020F0502020204030204" pitchFamily="34" charset="0"/>
                <a:cs typeface="Calibri" panose="020F0502020204030204" pitchFamily="34" charset="0"/>
              </a:rPr>
              <a:t>Dosage: </a:t>
            </a:r>
            <a:r>
              <a:rPr lang="en-US" sz="2400" u="sng" dirty="0">
                <a:latin typeface="Calibri" panose="020F0502020204030204" pitchFamily="34" charset="0"/>
                <a:cs typeface="Calibri" panose="020F0502020204030204" pitchFamily="34" charset="0"/>
              </a:rPr>
              <a:t>Marginal - </a:t>
            </a:r>
            <a:r>
              <a:rPr lang="en-US" sz="2400" dirty="0">
                <a:latin typeface="Calibri" panose="020F0502020204030204" pitchFamily="34" charset="0"/>
                <a:cs typeface="Calibri" panose="020F0502020204030204" pitchFamily="34" charset="0"/>
              </a:rPr>
              <a:t>Satisfactory </a:t>
            </a:r>
          </a:p>
          <a:p>
            <a:pPr algn="l" rtl="0"/>
            <a:endParaRPr lang="en-US" sz="1600" b="1" u="sng" dirty="0">
              <a:solidFill>
                <a:srgbClr val="0070C0"/>
              </a:solidFill>
              <a:latin typeface="Calibri" panose="020F0502020204030204" pitchFamily="34" charset="0"/>
              <a:cs typeface="Calibri" panose="020F0502020204030204" pitchFamily="34" charset="0"/>
            </a:endParaRPr>
          </a:p>
          <a:p>
            <a:pPr marL="452437" indent="-342900" algn="l" rtl="0"/>
            <a:r>
              <a:rPr lang="en-US" sz="1800" dirty="0">
                <a:latin typeface="Calibri" panose="020F0502020204030204" pitchFamily="34" charset="0"/>
                <a:cs typeface="Calibri" panose="020F0502020204030204" pitchFamily="34" charset="0"/>
              </a:rPr>
              <a:t>The patients were receiving adequate doses in both groups, and the exact timing of administering the drug is clear (3 min after delivery). </a:t>
            </a:r>
          </a:p>
          <a:p>
            <a:pPr marL="452437" indent="-342900" algn="l" rtl="0"/>
            <a:r>
              <a:rPr lang="en-US" sz="1800" dirty="0">
                <a:latin typeface="Calibri" panose="020F0502020204030204" pitchFamily="34" charset="0"/>
                <a:cs typeface="Calibri" panose="020F0502020204030204" pitchFamily="34" charset="0"/>
              </a:rPr>
              <a:t>The routes of administration for the drugs were appropriate. </a:t>
            </a:r>
          </a:p>
          <a:p>
            <a:pPr marL="452437" indent="-342900" algn="l" rtl="0"/>
            <a:r>
              <a:rPr lang="en-US" sz="1800" dirty="0">
                <a:latin typeface="Calibri" panose="020F0502020204030204" pitchFamily="34" charset="0"/>
                <a:cs typeface="Calibri" panose="020F0502020204030204" pitchFamily="34" charset="0"/>
              </a:rPr>
              <a:t>The study only compared the IM route of the medications (but </a:t>
            </a:r>
            <a:r>
              <a:rPr lang="en-US" sz="1800" dirty="0" smtClean="0">
                <a:latin typeface="Calibri" panose="020F0502020204030204" pitchFamily="34" charset="0"/>
                <a:cs typeface="Calibri" panose="020F0502020204030204" pitchFamily="34" charset="0"/>
              </a:rPr>
              <a:t>not </a:t>
            </a:r>
            <a:r>
              <a:rPr lang="en-US" sz="1800" dirty="0">
                <a:latin typeface="Calibri" panose="020F0502020204030204" pitchFamily="34" charset="0"/>
                <a:cs typeface="Calibri" panose="020F0502020204030204" pitchFamily="34" charset="0"/>
              </a:rPr>
              <a:t>the IV route)</a:t>
            </a:r>
            <a:endParaRPr lang="en-US" sz="1900" dirty="0">
              <a:latin typeface="Calibri" panose="020F0502020204030204" pitchFamily="34" charset="0"/>
              <a:cs typeface="Calibri" panose="020F0502020204030204" pitchFamily="34" charset="0"/>
            </a:endParaRPr>
          </a:p>
          <a:p>
            <a:pPr marL="109537" indent="0" algn="l" rtl="0">
              <a:buNone/>
            </a:pPr>
            <a:r>
              <a:rPr lang="en-US" sz="1900" b="1" u="sng" dirty="0">
                <a:solidFill>
                  <a:srgbClr val="FF0000"/>
                </a:solidFill>
                <a:latin typeface="Calibri" panose="020F0502020204030204" pitchFamily="34" charset="0"/>
                <a:cs typeface="Calibri" panose="020F0502020204030204" pitchFamily="34" charset="0"/>
              </a:rPr>
              <a:t>Previous trials (regarding route) </a:t>
            </a:r>
            <a:endParaRPr lang="en-US" sz="1900" b="1" u="sng" dirty="0" smtClean="0">
              <a:solidFill>
                <a:srgbClr val="FF0000"/>
              </a:solidFill>
              <a:latin typeface="Calibri" panose="020F0502020204030204" pitchFamily="34" charset="0"/>
              <a:cs typeface="Calibri" panose="020F0502020204030204" pitchFamily="34" charset="0"/>
            </a:endParaRPr>
          </a:p>
          <a:p>
            <a:pPr marL="109537" indent="0" algn="l" rtl="0">
              <a:buNone/>
            </a:pPr>
            <a:endParaRPr lang="en-US" sz="1900" b="1" u="sng" dirty="0">
              <a:solidFill>
                <a:srgbClr val="FF0000"/>
              </a:solidFill>
              <a:latin typeface="Calibri" panose="020F0502020204030204" pitchFamily="34" charset="0"/>
              <a:cs typeface="Calibri" panose="020F0502020204030204" pitchFamily="34" charset="0"/>
            </a:endParaRPr>
          </a:p>
          <a:p>
            <a:pPr marL="109537" indent="0" algn="l" rtl="0">
              <a:buNone/>
            </a:pPr>
            <a:r>
              <a:rPr lang="en-US" sz="1800" dirty="0">
                <a:latin typeface="Calibri" panose="020F0502020204030204" pitchFamily="34" charset="0"/>
                <a:cs typeface="Calibri" panose="020F0502020204030204" pitchFamily="34" charset="0"/>
              </a:rPr>
              <a:t>A recent Cochrane systematic review looked at the effect of prophylactic oxytocin for the management of the third stage of labor and found that it is effective in preventing blood loss ≥ 500 mL at any dose, in the range of 3–10 IU, compared with placebo. </a:t>
            </a:r>
            <a:r>
              <a:rPr lang="en-US" sz="1800" u="sng" dirty="0">
                <a:solidFill>
                  <a:schemeClr val="tx2"/>
                </a:solidFill>
                <a:latin typeface="Calibri" panose="020F0502020204030204" pitchFamily="34" charset="0"/>
                <a:cs typeface="Calibri" panose="020F0502020204030204" pitchFamily="34" charset="0"/>
              </a:rPr>
              <a:t>The need for additional uterotonics is reduced when a 10 IU dose is used and when given as an IV bolus. </a:t>
            </a:r>
            <a:r>
              <a:rPr lang="en-US" sz="1800" dirty="0">
                <a:solidFill>
                  <a:srgbClr val="00B050"/>
                </a:solidFill>
                <a:latin typeface="Calibri" panose="020F0502020204030204" pitchFamily="34" charset="0"/>
                <a:cs typeface="Calibri" panose="020F0502020204030204" pitchFamily="34" charset="0"/>
              </a:rPr>
              <a:t>The guidelines of the Royal College of Obstetricians and </a:t>
            </a:r>
            <a:r>
              <a:rPr lang="en-US" sz="1800" dirty="0" err="1">
                <a:solidFill>
                  <a:srgbClr val="00B050"/>
                </a:solidFill>
                <a:latin typeface="Calibri" panose="020F0502020204030204" pitchFamily="34" charset="0"/>
                <a:cs typeface="Calibri" panose="020F0502020204030204" pitchFamily="34" charset="0"/>
              </a:rPr>
              <a:t>Gynaecologists</a:t>
            </a:r>
            <a:r>
              <a:rPr lang="en-US" sz="1800" dirty="0">
                <a:solidFill>
                  <a:srgbClr val="00B050"/>
                </a:solidFill>
                <a:latin typeface="Calibri" panose="020F0502020204030204" pitchFamily="34" charset="0"/>
                <a:cs typeface="Calibri" panose="020F0502020204030204" pitchFamily="34" charset="0"/>
              </a:rPr>
              <a:t> (RCOG) and the Royal College of Physicians of Ireland (RCPI) recommend an IM bolus dose of 10 IU of oxytocin following delivery of the infant </a:t>
            </a:r>
            <a:r>
              <a:rPr lang="en-US" sz="1800" dirty="0">
                <a:latin typeface="Calibri" panose="020F0502020204030204" pitchFamily="34" charset="0"/>
                <a:cs typeface="Calibri" panose="020F0502020204030204" pitchFamily="34" charset="0"/>
              </a:rPr>
              <a:t>. </a:t>
            </a:r>
            <a:r>
              <a:rPr lang="en-US" sz="1800" dirty="0">
                <a:solidFill>
                  <a:srgbClr val="0070C0"/>
                </a:solidFill>
                <a:latin typeface="Calibri" panose="020F0502020204030204" pitchFamily="34" charset="0"/>
                <a:cs typeface="Calibri" panose="020F0502020204030204" pitchFamily="34" charset="0"/>
              </a:rPr>
              <a:t>The WHO guidelines recommend oxytocin 10 IU intramuscularly or by slow IV injection. </a:t>
            </a:r>
            <a:endParaRPr lang="en-US" sz="1200" b="1" u="sng" dirty="0">
              <a:solidFill>
                <a:srgbClr val="0070C0"/>
              </a:solidFill>
              <a:latin typeface="Calibri" panose="020F0502020204030204" pitchFamily="34" charset="0"/>
              <a:cs typeface="Calibri" panose="020F0502020204030204" pitchFamily="34" charset="0"/>
            </a:endParaRPr>
          </a:p>
          <a:p>
            <a:pPr lvl="0" algn="l" rtl="0"/>
            <a:endParaRPr lang="en-US" sz="1600" b="1" u="sng" dirty="0">
              <a:solidFill>
                <a:srgbClr val="0070C0"/>
              </a:solidFill>
              <a:latin typeface="Calibri" panose="020F0502020204030204" pitchFamily="34" charset="0"/>
              <a:cs typeface="Calibri" panose="020F0502020204030204" pitchFamily="34" charset="0"/>
            </a:endParaRPr>
          </a:p>
          <a:p>
            <a:pPr lvl="0" algn="l" rtl="0"/>
            <a:endParaRPr lang="en-US" sz="2000" b="1" u="sng" dirty="0">
              <a:solidFill>
                <a:srgbClr val="0070C0"/>
              </a:solidFill>
              <a:latin typeface="Calibri" panose="020F0502020204030204" pitchFamily="34" charset="0"/>
              <a:cs typeface="Calibri" panose="020F0502020204030204" pitchFamily="34" charset="0"/>
            </a:endParaRPr>
          </a:p>
          <a:p>
            <a:pPr lvl="0" algn="l" rtl="0"/>
            <a:endParaRPr lang="en-US" sz="2000" b="1" u="sng" dirty="0">
              <a:solidFill>
                <a:srgbClr val="0070C0"/>
              </a:solidFill>
              <a:latin typeface="Calibri" panose="020F0502020204030204" pitchFamily="34" charset="0"/>
              <a:cs typeface="Calibri" panose="020F0502020204030204" pitchFamily="34" charset="0"/>
            </a:endParaRPr>
          </a:p>
          <a:p>
            <a:pPr lvl="0" algn="l" rtl="0"/>
            <a:endParaRPr lang="en-US" sz="2000" b="1" u="sng" dirty="0">
              <a:solidFill>
                <a:srgbClr val="0070C0"/>
              </a:solidFill>
              <a:latin typeface="Calibri" panose="020F0502020204030204" pitchFamily="34" charset="0"/>
              <a:cs typeface="Calibri" panose="020F0502020204030204" pitchFamily="34" charset="0"/>
            </a:endParaRPr>
          </a:p>
          <a:p>
            <a:pPr marL="0" indent="0">
              <a:buNone/>
            </a:pPr>
            <a:endParaRPr lang="en-US" sz="1600" dirty="0"/>
          </a:p>
          <a:p>
            <a:pPr algn="l" rtl="0">
              <a:buFont typeface="Wingdings" panose="05000000000000000000" pitchFamily="2" charset="2"/>
              <a:buChar char="ü"/>
            </a:pPr>
            <a:endParaRPr lang="en-US" sz="1600" dirty="0">
              <a:latin typeface="Calibri" panose="020F0502020204030204" pitchFamily="34" charset="0"/>
              <a:cs typeface="Calibri" panose="020F0502020204030204" pitchFamily="34" charset="0"/>
            </a:endParaRPr>
          </a:p>
        </p:txBody>
      </p:sp>
      <p:sp>
        <p:nvSpPr>
          <p:cNvPr id="4" name="Title 1"/>
          <p:cNvSpPr>
            <a:spLocks noGrp="1"/>
          </p:cNvSpPr>
          <p:nvPr>
            <p:ph type="title"/>
          </p:nvPr>
        </p:nvSpPr>
        <p:spPr>
          <a:xfrm>
            <a:off x="381000" y="304800"/>
            <a:ext cx="8229600" cy="1066800"/>
          </a:xfrm>
        </p:spPr>
        <p:txBody>
          <a:bodyPr/>
          <a:lstStyle/>
          <a:p>
            <a:r>
              <a:rPr lang="en-US" sz="3200" b="1" dirty="0">
                <a:solidFill>
                  <a:srgbClr val="002060"/>
                </a:solidFill>
                <a:latin typeface="Calibri" panose="020F0502020204030204" pitchFamily="34" charset="0"/>
                <a:cs typeface="Calibri" panose="020F0502020204030204" pitchFamily="34" charset="0"/>
              </a:rPr>
              <a:t>Critique</a:t>
            </a:r>
            <a:r>
              <a:rPr lang="en-US" b="1" dirty="0">
                <a:solidFill>
                  <a:srgbClr val="002060"/>
                </a:solidFill>
                <a:latin typeface="Calibri" panose="020F0502020204030204" pitchFamily="34" charset="0"/>
                <a:cs typeface="Calibri" panose="020F0502020204030204" pitchFamily="34" charset="0"/>
              </a:rPr>
              <a:t> </a:t>
            </a:r>
            <a:r>
              <a:rPr lang="en-US" sz="2800" b="1" dirty="0">
                <a:solidFill>
                  <a:srgbClr val="002060"/>
                </a:solidFill>
                <a:latin typeface="Calibri" panose="020F0502020204030204" pitchFamily="34" charset="0"/>
                <a:cs typeface="Calibri" panose="020F0502020204030204" pitchFamily="34" charset="0"/>
              </a:rPr>
              <a:t>(Cont’d)</a:t>
            </a:r>
            <a:endParaRPr lang="ar-AE" sz="2800" b="1" dirty="0">
              <a:latin typeface="Calibri" panose="020F0502020204030204" pitchFamily="34" charset="0"/>
            </a:endParaRPr>
          </a:p>
        </p:txBody>
      </p:sp>
    </p:spTree>
    <p:extLst>
      <p:ext uri="{BB962C8B-B14F-4D97-AF65-F5344CB8AC3E}">
        <p14:creationId xmlns:p14="http://schemas.microsoft.com/office/powerpoint/2010/main" val="3546456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A43BD76-A27B-4C9D-BB3E-DD3467D64054}"/>
              </a:ext>
            </a:extLst>
          </p:cNvPr>
          <p:cNvSpPr>
            <a:spLocks noGrp="1"/>
          </p:cNvSpPr>
          <p:nvPr>
            <p:ph idx="1"/>
          </p:nvPr>
        </p:nvSpPr>
        <p:spPr>
          <a:xfrm>
            <a:off x="457200" y="762000"/>
            <a:ext cx="8229600" cy="6096000"/>
          </a:xfrm>
        </p:spPr>
        <p:txBody>
          <a:bodyPr>
            <a:normAutofit fontScale="55000" lnSpcReduction="20000"/>
          </a:bodyPr>
          <a:lstStyle/>
          <a:p>
            <a:pPr lvl="0" algn="l" rtl="0"/>
            <a:r>
              <a:rPr lang="en-US" sz="3200" b="1" u="sng" dirty="0">
                <a:solidFill>
                  <a:srgbClr val="0070C0"/>
                </a:solidFill>
                <a:latin typeface="Calibri" panose="020F0502020204030204" pitchFamily="34" charset="0"/>
                <a:cs typeface="Calibri" panose="020F0502020204030204" pitchFamily="34" charset="0"/>
              </a:rPr>
              <a:t>Duration: </a:t>
            </a:r>
            <a:r>
              <a:rPr lang="en-US" sz="3200" dirty="0">
                <a:latin typeface="Calibri" panose="020F0502020204030204" pitchFamily="34" charset="0"/>
                <a:cs typeface="Calibri" panose="020F0502020204030204" pitchFamily="34" charset="0"/>
              </a:rPr>
              <a:t>satisfactory </a:t>
            </a:r>
          </a:p>
          <a:p>
            <a:pPr algn="l" rtl="0">
              <a:buFont typeface="Wingdings" panose="05000000000000000000" pitchFamily="2" charset="2"/>
              <a:buChar char="ü"/>
            </a:pPr>
            <a:r>
              <a:rPr lang="en-US" sz="3300" dirty="0">
                <a:latin typeface="Calibri" panose="020F0502020204030204" pitchFamily="34" charset="0"/>
                <a:cs typeface="Calibri" panose="020F0502020204030204" pitchFamily="34" charset="0"/>
              </a:rPr>
              <a:t>According to the aim of the study, </a:t>
            </a:r>
            <a:r>
              <a:rPr lang="en-US" sz="3300" dirty="0">
                <a:solidFill>
                  <a:srgbClr val="FF0000"/>
                </a:solidFill>
                <a:latin typeface="Calibri" panose="020F0502020204030204" pitchFamily="34" charset="0"/>
                <a:cs typeface="Calibri" panose="020F0502020204030204" pitchFamily="34" charset="0"/>
              </a:rPr>
              <a:t>the duration is sufficient </a:t>
            </a:r>
            <a:r>
              <a:rPr lang="en-US" sz="3300" dirty="0">
                <a:latin typeface="Calibri" panose="020F0502020204030204" pitchFamily="34" charset="0"/>
                <a:cs typeface="Calibri" panose="020F0502020204030204" pitchFamily="34" charset="0"/>
              </a:rPr>
              <a:t>for assessing the effect of carbetocin and oxytocin in preventing PPH. </a:t>
            </a:r>
          </a:p>
          <a:p>
            <a:pPr algn="l" rtl="0">
              <a:buFont typeface="Wingdings" panose="05000000000000000000" pitchFamily="2" charset="2"/>
              <a:buChar char="ü"/>
            </a:pPr>
            <a:endParaRPr lang="en-US" dirty="0">
              <a:latin typeface="Calibri" panose="020F0502020204030204" pitchFamily="34" charset="0"/>
              <a:cs typeface="Calibri" panose="020F0502020204030204" pitchFamily="34" charset="0"/>
            </a:endParaRPr>
          </a:p>
          <a:p>
            <a:pPr lvl="0" algn="l" rtl="0">
              <a:buFont typeface="Arial" panose="020B0604020202020204" pitchFamily="34" charset="0"/>
              <a:buChar char="•"/>
            </a:pPr>
            <a:r>
              <a:rPr lang="en-US" sz="3200" b="1" u="sng" dirty="0">
                <a:solidFill>
                  <a:srgbClr val="0070C0"/>
                </a:solidFill>
                <a:latin typeface="Calibri" panose="020F0502020204030204" pitchFamily="34" charset="0"/>
                <a:cs typeface="Calibri" panose="020F0502020204030204" pitchFamily="34" charset="0"/>
              </a:rPr>
              <a:t>Sample Representative of Clinical Population:  </a:t>
            </a:r>
            <a:r>
              <a:rPr lang="en-US" sz="3200" dirty="0">
                <a:latin typeface="Calibri" panose="020F0502020204030204" pitchFamily="34" charset="0"/>
                <a:cs typeface="Calibri" panose="020F0502020204030204" pitchFamily="34" charset="0"/>
              </a:rPr>
              <a:t>satisfactory </a:t>
            </a:r>
          </a:p>
          <a:p>
            <a:pPr lvl="0" algn="l" rtl="0">
              <a:buFont typeface="Arial" panose="020B0604020202020204" pitchFamily="34" charset="0"/>
              <a:buChar char="•"/>
            </a:pPr>
            <a:endParaRPr lang="en-US" sz="3200" b="1" u="sng" dirty="0">
              <a:solidFill>
                <a:srgbClr val="0070C0"/>
              </a:solidFill>
              <a:latin typeface="Calibri" panose="020F0502020204030204" pitchFamily="34" charset="0"/>
              <a:cs typeface="Calibri" panose="020F0502020204030204" pitchFamily="34" charset="0"/>
            </a:endParaRPr>
          </a:p>
          <a:p>
            <a:pPr lvl="0" algn="l" rtl="0">
              <a:buFont typeface="Wingdings" panose="05000000000000000000" pitchFamily="2" charset="2"/>
              <a:buChar char="q"/>
            </a:pPr>
            <a:r>
              <a:rPr lang="en-US" sz="2900" u="sng" dirty="0">
                <a:latin typeface="Calibri" panose="020F0502020204030204" pitchFamily="34" charset="0"/>
                <a:cs typeface="Calibri" panose="020F0502020204030204" pitchFamily="34" charset="0"/>
              </a:rPr>
              <a:t>The enrolled patients are only those patients who:</a:t>
            </a:r>
          </a:p>
          <a:p>
            <a:pPr marL="342900" indent="-342900" algn="l" rtl="0">
              <a:buFont typeface="Arial" panose="020B0604020202020204" pitchFamily="34" charset="0"/>
              <a:buChar char="•"/>
            </a:pPr>
            <a:r>
              <a:rPr lang="en-US" sz="2900" dirty="0">
                <a:latin typeface="Calibri" panose="020F0502020204030204" pitchFamily="34" charset="0"/>
                <a:cs typeface="Calibri" panose="020F0502020204030204" pitchFamily="34" charset="0"/>
              </a:rPr>
              <a:t>Women who expected to give birth vaginally, and who had a singleton pregnancy. </a:t>
            </a:r>
          </a:p>
          <a:p>
            <a:pPr marL="342900" indent="-342900" algn="l" rtl="0">
              <a:buFont typeface="Arial" panose="020B0604020202020204" pitchFamily="34" charset="0"/>
              <a:buChar char="•"/>
            </a:pPr>
            <a:r>
              <a:rPr lang="en-US" sz="2900" dirty="0">
                <a:latin typeface="Calibri" panose="020F0502020204030204" pitchFamily="34" charset="0"/>
                <a:cs typeface="Calibri" panose="020F0502020204030204" pitchFamily="34" charset="0"/>
              </a:rPr>
              <a:t>Cervical dilatation of 6 cm or less.  </a:t>
            </a:r>
          </a:p>
          <a:p>
            <a:pPr marL="342900" indent="-342900" algn="l" rtl="0">
              <a:buFont typeface="Arial" panose="020B0604020202020204" pitchFamily="34" charset="0"/>
              <a:buChar char="•"/>
            </a:pPr>
            <a:r>
              <a:rPr lang="en-US" sz="2900" dirty="0">
                <a:latin typeface="Calibri" panose="020F0502020204030204" pitchFamily="34" charset="0"/>
                <a:cs typeface="Calibri" panose="020F0502020204030204" pitchFamily="34" charset="0"/>
              </a:rPr>
              <a:t>Received treatment within 3 min after delivery. </a:t>
            </a:r>
          </a:p>
          <a:p>
            <a:pPr marL="342900" indent="-342900" algn="l" rtl="0">
              <a:buFont typeface="Arial" panose="020B0604020202020204" pitchFamily="34" charset="0"/>
              <a:buChar char="•"/>
            </a:pPr>
            <a:endParaRPr lang="en-US" sz="2900" dirty="0">
              <a:latin typeface="Calibri" panose="020F0502020204030204" pitchFamily="34" charset="0"/>
              <a:cs typeface="Calibri" panose="020F0502020204030204" pitchFamily="34" charset="0"/>
            </a:endParaRPr>
          </a:p>
          <a:p>
            <a:pPr marL="342900" indent="-342900" algn="l" rtl="0">
              <a:buFont typeface="Arial" panose="020B0604020202020204" pitchFamily="34" charset="0"/>
              <a:buChar char="•"/>
            </a:pPr>
            <a:r>
              <a:rPr lang="en-US" sz="2900" dirty="0">
                <a:latin typeface="Calibri" panose="020F0502020204030204" pitchFamily="34" charset="0"/>
                <a:cs typeface="Calibri" panose="020F0502020204030204" pitchFamily="34" charset="0"/>
              </a:rPr>
              <a:t>The sample size was </a:t>
            </a:r>
            <a:r>
              <a:rPr lang="en-US" sz="2900" dirty="0">
                <a:solidFill>
                  <a:srgbClr val="FF0000"/>
                </a:solidFill>
                <a:latin typeface="Calibri" panose="020F0502020204030204" pitchFamily="34" charset="0"/>
                <a:cs typeface="Calibri" panose="020F0502020204030204" pitchFamily="34" charset="0"/>
              </a:rPr>
              <a:t>sufficient (99% power) to support the first primary outcome </a:t>
            </a:r>
            <a:r>
              <a:rPr lang="en-US" sz="2900" dirty="0">
                <a:latin typeface="Calibri" panose="020F0502020204030204" pitchFamily="34" charset="0"/>
                <a:cs typeface="Calibri" panose="020F0502020204030204" pitchFamily="34" charset="0"/>
              </a:rPr>
              <a:t>, but it </a:t>
            </a:r>
            <a:r>
              <a:rPr lang="en-US" sz="2900" dirty="0">
                <a:solidFill>
                  <a:srgbClr val="FF0000"/>
                </a:solidFill>
                <a:latin typeface="Calibri" panose="020F0502020204030204" pitchFamily="34" charset="0"/>
                <a:cs typeface="Calibri" panose="020F0502020204030204" pitchFamily="34" charset="0"/>
              </a:rPr>
              <a:t>wasn’t sufficient to support the second primary outcome </a:t>
            </a:r>
            <a:r>
              <a:rPr lang="en-US" sz="2900" dirty="0">
                <a:latin typeface="Calibri" panose="020F0502020204030204" pitchFamily="34" charset="0"/>
                <a:cs typeface="Calibri" panose="020F0502020204030204" pitchFamily="34" charset="0"/>
              </a:rPr>
              <a:t>due to low events rates which reduced the power of the study. </a:t>
            </a:r>
          </a:p>
          <a:p>
            <a:pPr marL="342900" indent="-342900" algn="l" rtl="0">
              <a:buFont typeface="Arial" panose="020B0604020202020204" pitchFamily="34" charset="0"/>
              <a:buChar char="•"/>
            </a:pPr>
            <a:endParaRPr lang="en-US" sz="2900" dirty="0">
              <a:latin typeface="Calibri" panose="020F0502020204030204" pitchFamily="34" charset="0"/>
              <a:cs typeface="Calibri" panose="020F0502020204030204" pitchFamily="34" charset="0"/>
            </a:endParaRPr>
          </a:p>
          <a:p>
            <a:pPr marL="342900" indent="-342900" algn="l" rtl="0">
              <a:buFont typeface="Arial" panose="020B0604020202020204" pitchFamily="34" charset="0"/>
              <a:buChar char="•"/>
            </a:pPr>
            <a:endParaRPr lang="en-US" sz="2900" dirty="0">
              <a:latin typeface="Calibri" panose="020F0502020204030204" pitchFamily="34" charset="0"/>
              <a:cs typeface="Calibri" panose="020F0502020204030204" pitchFamily="34" charset="0"/>
            </a:endParaRPr>
          </a:p>
          <a:p>
            <a:pPr marL="285750" indent="-285750" algn="l" rtl="0">
              <a:buFont typeface="Wingdings" panose="05000000000000000000" pitchFamily="2" charset="2"/>
              <a:buChar char="ü"/>
            </a:pPr>
            <a:r>
              <a:rPr lang="en-US" sz="2900" dirty="0">
                <a:latin typeface="Calibri" panose="020F0502020204030204" pitchFamily="34" charset="0"/>
                <a:cs typeface="Calibri" panose="020F0502020204030204" pitchFamily="34" charset="0"/>
              </a:rPr>
              <a:t> The demographic data and the characteristics of women at trial entry and of women and babies at birth are mentioned clearly. </a:t>
            </a:r>
          </a:p>
          <a:p>
            <a:pPr lvl="0" algn="l" rtl="0">
              <a:buFont typeface="Wingdings" panose="05000000000000000000" pitchFamily="2" charset="2"/>
              <a:buChar char="ü"/>
            </a:pPr>
            <a:endParaRPr lang="en-US" sz="2900" u="sng" dirty="0">
              <a:latin typeface="Calibri" panose="020F0502020204030204" pitchFamily="34" charset="0"/>
              <a:cs typeface="Calibri" panose="020F0502020204030204" pitchFamily="34" charset="0"/>
            </a:endParaRPr>
          </a:p>
          <a:p>
            <a:pPr marL="655637" lvl="0" indent="-285750" algn="l" rtl="0">
              <a:buFont typeface="Wingdings" panose="05000000000000000000" pitchFamily="2" charset="2"/>
              <a:buChar char="ü"/>
            </a:pPr>
            <a:endParaRPr lang="en-US" sz="2900" dirty="0">
              <a:latin typeface="Calibri" panose="020F0502020204030204" pitchFamily="34" charset="0"/>
              <a:cs typeface="Calibri" panose="020F0502020204030204" pitchFamily="34" charset="0"/>
            </a:endParaRPr>
          </a:p>
          <a:p>
            <a:pPr algn="l" rtl="0">
              <a:buFont typeface="Wingdings" panose="05000000000000000000" pitchFamily="2" charset="2"/>
              <a:buChar char="ü"/>
            </a:pPr>
            <a:r>
              <a:rPr lang="en-US" sz="2900" dirty="0">
                <a:latin typeface="Calibri" panose="020F0502020204030204" pitchFamily="34" charset="0"/>
                <a:cs typeface="Calibri" panose="020F0502020204030204" pitchFamily="34" charset="0"/>
              </a:rPr>
              <a:t>The included </a:t>
            </a:r>
            <a:r>
              <a:rPr lang="en-US" sz="2900" dirty="0">
                <a:solidFill>
                  <a:srgbClr val="FF0000"/>
                </a:solidFill>
                <a:latin typeface="Calibri" panose="020F0502020204030204" pitchFamily="34" charset="0"/>
                <a:cs typeface="Calibri" panose="020F0502020204030204" pitchFamily="34" charset="0"/>
              </a:rPr>
              <a:t>population are representative </a:t>
            </a:r>
            <a:r>
              <a:rPr lang="en-US" sz="2900" dirty="0">
                <a:latin typeface="Calibri" panose="020F0502020204030204" pitchFamily="34" charset="0"/>
                <a:cs typeface="Calibri" panose="020F0502020204030204" pitchFamily="34" charset="0"/>
              </a:rPr>
              <a:t>to the real clinical population (pregnant women with vaginal delivery). </a:t>
            </a:r>
          </a:p>
          <a:p>
            <a:pPr algn="l" rtl="0">
              <a:buFont typeface="Wingdings" panose="05000000000000000000" pitchFamily="2" charset="2"/>
              <a:buChar char="ü"/>
            </a:pPr>
            <a:r>
              <a:rPr lang="en-US" sz="2900" dirty="0">
                <a:latin typeface="Calibri" panose="020F0502020204030204" pitchFamily="34" charset="0"/>
                <a:cs typeface="Calibri" panose="020F0502020204030204" pitchFamily="34" charset="0"/>
              </a:rPr>
              <a:t>This study underestimated the benefit that would be expected with the use of carbetocin in low income and middle income countries. </a:t>
            </a:r>
          </a:p>
          <a:p>
            <a:pPr algn="l" rtl="0">
              <a:buFont typeface="Wingdings" panose="05000000000000000000" pitchFamily="2" charset="2"/>
              <a:buChar char="ü"/>
            </a:pPr>
            <a:endParaRPr lang="en-US" dirty="0">
              <a:latin typeface="Calibri" panose="020F0502020204030204" pitchFamily="34" charset="0"/>
              <a:cs typeface="Calibri" panose="020F0502020204030204" pitchFamily="34" charset="0"/>
            </a:endParaRPr>
          </a:p>
          <a:p>
            <a:pPr algn="l" rtl="0">
              <a:buFont typeface="Wingdings" panose="05000000000000000000" pitchFamily="2" charset="2"/>
              <a:buChar char="ü"/>
            </a:pP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115325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066800"/>
          </a:xfrm>
        </p:spPr>
        <p:txBody>
          <a:bodyPr>
            <a:normAutofit/>
          </a:bodyPr>
          <a:lstStyle/>
          <a:p>
            <a:r>
              <a:rPr lang="en-US" sz="3200" b="1" dirty="0">
                <a:solidFill>
                  <a:srgbClr val="002060"/>
                </a:solidFill>
                <a:latin typeface="Calibri" panose="020F0502020204030204" pitchFamily="34" charset="0"/>
                <a:cs typeface="Calibri" panose="020F0502020204030204" pitchFamily="34" charset="0"/>
              </a:rPr>
              <a:t>Critique (Cont’d)</a:t>
            </a:r>
            <a:endParaRPr lang="en-US" sz="3200" dirty="0"/>
          </a:p>
        </p:txBody>
      </p:sp>
      <p:sp>
        <p:nvSpPr>
          <p:cNvPr id="3" name="Content Placeholder 2"/>
          <p:cNvSpPr>
            <a:spLocks noGrp="1"/>
          </p:cNvSpPr>
          <p:nvPr>
            <p:ph idx="1"/>
          </p:nvPr>
        </p:nvSpPr>
        <p:spPr>
          <a:xfrm>
            <a:off x="381000" y="914400"/>
            <a:ext cx="8229600" cy="5943600"/>
          </a:xfrm>
        </p:spPr>
        <p:txBody>
          <a:bodyPr>
            <a:normAutofit fontScale="92500" lnSpcReduction="10000"/>
          </a:bodyPr>
          <a:lstStyle/>
          <a:p>
            <a:pPr algn="l" rtl="0"/>
            <a:endParaRPr lang="en-US" sz="1800" dirty="0">
              <a:latin typeface="Calibri" panose="020F0502020204030204" pitchFamily="34" charset="0"/>
              <a:cs typeface="Calibri" panose="020F0502020204030204" pitchFamily="34" charset="0"/>
            </a:endParaRPr>
          </a:p>
          <a:p>
            <a:pPr algn="l" rtl="0"/>
            <a:r>
              <a:rPr lang="en-US" sz="2000" b="1" u="sng" dirty="0">
                <a:solidFill>
                  <a:srgbClr val="0070C0"/>
                </a:solidFill>
                <a:latin typeface="Calibri" panose="020F0502020204030204" pitchFamily="34" charset="0"/>
                <a:cs typeface="Calibri" panose="020F0502020204030204" pitchFamily="34" charset="0"/>
              </a:rPr>
              <a:t>Subjects compliance : N/A </a:t>
            </a:r>
            <a:endParaRPr lang="en-US" sz="2000" dirty="0">
              <a:latin typeface="Calibri" panose="020F0502020204030204" pitchFamily="34" charset="0"/>
              <a:cs typeface="Calibri" panose="020F0502020204030204" pitchFamily="34" charset="0"/>
            </a:endParaRPr>
          </a:p>
          <a:p>
            <a:pPr algn="l" rtl="0"/>
            <a:r>
              <a:rPr lang="en-US" sz="2000" dirty="0">
                <a:latin typeface="Calibri" panose="020F0502020204030204" pitchFamily="34" charset="0"/>
                <a:cs typeface="Calibri" panose="020F0502020204030204" pitchFamily="34" charset="0"/>
              </a:rPr>
              <a:t>The medication was administered by physician after vaginal delivery . </a:t>
            </a:r>
          </a:p>
          <a:p>
            <a:pPr algn="l" rtl="0"/>
            <a:endParaRPr lang="en-US" sz="2000" dirty="0">
              <a:latin typeface="Calibri" panose="020F0502020204030204" pitchFamily="34" charset="0"/>
              <a:cs typeface="Calibri" panose="020F0502020204030204" pitchFamily="34" charset="0"/>
            </a:endParaRPr>
          </a:p>
          <a:p>
            <a:pPr lvl="0" algn="l" rtl="0"/>
            <a:r>
              <a:rPr lang="en-US" sz="2000" b="1" u="sng" dirty="0">
                <a:solidFill>
                  <a:srgbClr val="0070C0"/>
                </a:solidFill>
                <a:latin typeface="Calibri" pitchFamily="34" charset="0"/>
              </a:rPr>
              <a:t>Scope of Assessment: </a:t>
            </a:r>
            <a:r>
              <a:rPr lang="en-US" sz="2000" dirty="0">
                <a:latin typeface="Calibri" pitchFamily="34" charset="0"/>
              </a:rPr>
              <a:t> satisfactory. </a:t>
            </a:r>
          </a:p>
          <a:p>
            <a:pPr algn="l" rtl="0"/>
            <a:r>
              <a:rPr lang="en-US" sz="2200" dirty="0">
                <a:latin typeface="Calibri" panose="020F0502020204030204" pitchFamily="34" charset="0"/>
                <a:cs typeface="Calibri" panose="020F0502020204030204" pitchFamily="34" charset="0"/>
              </a:rPr>
              <a:t>The trial protocol was approved by the ethics committee and regulatory agencies in each  country, by the research proposal review panel of the special program of research in human reproduction that is based at the WHO, and the WHO ethics review committee. </a:t>
            </a:r>
          </a:p>
          <a:p>
            <a:pPr algn="l" rtl="0"/>
            <a:r>
              <a:rPr lang="en-US" sz="2200" dirty="0">
                <a:latin typeface="Calibri" panose="020F0502020204030204" pitchFamily="34" charset="0"/>
                <a:cs typeface="Calibri" panose="020F0502020204030204" pitchFamily="34" charset="0"/>
              </a:rPr>
              <a:t>External data and safety monitoring committee had reviewed the safety and efficacy of the study, and they recommended continuation of the trial. </a:t>
            </a:r>
          </a:p>
          <a:p>
            <a:pPr algn="l" rtl="0"/>
            <a:r>
              <a:rPr lang="en-US" sz="2200" dirty="0">
                <a:latin typeface="Calibri" panose="020F0502020204030204" pitchFamily="34" charset="0"/>
                <a:cs typeface="Calibri" panose="020F0502020204030204" pitchFamily="34" charset="0"/>
              </a:rPr>
              <a:t>Trial initiation, </a:t>
            </a:r>
            <a:r>
              <a:rPr lang="en-US" sz="2200" dirty="0" smtClean="0">
                <a:latin typeface="Calibri" panose="020F0502020204030204" pitchFamily="34" charset="0"/>
                <a:cs typeface="Calibri" panose="020F0502020204030204" pitchFamily="34" charset="0"/>
              </a:rPr>
              <a:t>monitoring </a:t>
            </a:r>
            <a:r>
              <a:rPr lang="en-US" sz="2200" dirty="0">
                <a:latin typeface="Calibri" panose="020F0502020204030204" pitchFamily="34" charset="0"/>
                <a:cs typeface="Calibri" panose="020F0502020204030204" pitchFamily="34" charset="0"/>
              </a:rPr>
              <a:t>, and closure, and safety </a:t>
            </a:r>
            <a:r>
              <a:rPr lang="en-US" sz="2200" dirty="0" smtClean="0">
                <a:latin typeface="Calibri" panose="020F0502020204030204" pitchFamily="34" charset="0"/>
                <a:cs typeface="Calibri" panose="020F0502020204030204" pitchFamily="34" charset="0"/>
              </a:rPr>
              <a:t>monitoring </a:t>
            </a:r>
            <a:r>
              <a:rPr lang="en-US" sz="2200" dirty="0">
                <a:latin typeface="Calibri" panose="020F0502020204030204" pitchFamily="34" charset="0"/>
                <a:cs typeface="Calibri" panose="020F0502020204030204" pitchFamily="34" charset="0"/>
              </a:rPr>
              <a:t>at the trial sites were provided by IQVIA .</a:t>
            </a:r>
          </a:p>
          <a:p>
            <a:pPr algn="l" rtl="0"/>
            <a:r>
              <a:rPr lang="en-US" sz="2200" dirty="0">
                <a:latin typeface="Calibri" panose="020F0502020204030204" pitchFamily="34" charset="0"/>
                <a:cs typeface="Calibri" panose="020F0502020204030204" pitchFamily="34" charset="0"/>
              </a:rPr>
              <a:t>External committees had provided assistance in terms of online trial preparation, data entry system, electronic case </a:t>
            </a:r>
            <a:r>
              <a:rPr lang="en-US" sz="2200" dirty="0" err="1" smtClean="0">
                <a:latin typeface="Calibri" panose="020F0502020204030204" pitchFamily="34" charset="0"/>
                <a:cs typeface="Calibri" panose="020F0502020204030204" pitchFamily="34" charset="0"/>
              </a:rPr>
              <a:t>recored</a:t>
            </a:r>
            <a:r>
              <a:rPr lang="en-US" sz="2200" dirty="0" smtClean="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form, and data </a:t>
            </a:r>
            <a:r>
              <a:rPr lang="en-US" sz="2200" dirty="0" smtClean="0">
                <a:latin typeface="Calibri" panose="020F0502020204030204" pitchFamily="34" charset="0"/>
                <a:cs typeface="Calibri" panose="020F0502020204030204" pitchFamily="34" charset="0"/>
              </a:rPr>
              <a:t>monitoring </a:t>
            </a:r>
            <a:r>
              <a:rPr lang="en-US" sz="2200" dirty="0">
                <a:latin typeface="Calibri" panose="020F0502020204030204" pitchFamily="34" charset="0"/>
                <a:cs typeface="Calibri" panose="020F0502020204030204" pitchFamily="34" charset="0"/>
              </a:rPr>
              <a:t>and cleaning. </a:t>
            </a:r>
          </a:p>
          <a:p>
            <a:pPr algn="l" rtl="0"/>
            <a:r>
              <a:rPr lang="en-US" sz="2200" dirty="0">
                <a:latin typeface="Calibri" panose="020F0502020204030204" pitchFamily="34" charset="0"/>
                <a:cs typeface="Calibri" panose="020F0502020204030204" pitchFamily="34" charset="0"/>
              </a:rPr>
              <a:t>The trial protocol, statistical analysis plan, and manuscript were written by HRP staff, independent of steering committee members who were not WHO staff or site investigators. </a:t>
            </a:r>
          </a:p>
          <a:p>
            <a:pPr algn="l" rtl="0"/>
            <a:endParaRPr lang="en-US" sz="2200" dirty="0">
              <a:latin typeface="Calibri" panose="020F0502020204030204" pitchFamily="34" charset="0"/>
              <a:cs typeface="Calibri" panose="020F0502020204030204" pitchFamily="34" charset="0"/>
            </a:endParaRPr>
          </a:p>
          <a:p>
            <a:pPr algn="l" rtl="0"/>
            <a:endParaRPr lang="en-US" sz="2000" dirty="0">
              <a:latin typeface="Calibri" panose="020F0502020204030204" pitchFamily="34" charset="0"/>
              <a:cs typeface="Calibri" panose="020F0502020204030204" pitchFamily="34" charset="0"/>
            </a:endParaRPr>
          </a:p>
          <a:p>
            <a:pPr algn="l" rtl="0"/>
            <a:endParaRPr lang="en-US" sz="2000" dirty="0">
              <a:latin typeface="Calibri" panose="020F0502020204030204" pitchFamily="34" charset="0"/>
              <a:cs typeface="Calibri" panose="020F0502020204030204" pitchFamily="34" charset="0"/>
            </a:endParaRPr>
          </a:p>
          <a:p>
            <a:pPr algn="l" rtl="0"/>
            <a:endParaRPr lang="en-US" sz="2000" b="1" u="sng"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9326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210F131-7AD4-4ADA-B020-F23EE5659DE9}"/>
              </a:ext>
            </a:extLst>
          </p:cNvPr>
          <p:cNvSpPr/>
          <p:nvPr/>
        </p:nvSpPr>
        <p:spPr>
          <a:xfrm>
            <a:off x="457200" y="990600"/>
            <a:ext cx="5946693" cy="461665"/>
          </a:xfrm>
          <a:prstGeom prst="rect">
            <a:avLst/>
          </a:prstGeom>
        </p:spPr>
        <p:txBody>
          <a:bodyPr wrap="none">
            <a:spAutoFit/>
          </a:bodyPr>
          <a:lstStyle/>
          <a:p>
            <a:pPr lvl="0"/>
            <a:r>
              <a:rPr lang="en-US" sz="2400" b="1" u="sng" dirty="0">
                <a:solidFill>
                  <a:srgbClr val="0070C0"/>
                </a:solidFill>
                <a:latin typeface="Calibri" pitchFamily="34" charset="0"/>
              </a:rPr>
              <a:t>Continue: Scope of Assessment: </a:t>
            </a:r>
            <a:r>
              <a:rPr lang="en-US" sz="2400" dirty="0">
                <a:latin typeface="Calibri" pitchFamily="34" charset="0"/>
              </a:rPr>
              <a:t> satisfactory. </a:t>
            </a:r>
          </a:p>
        </p:txBody>
      </p:sp>
      <p:sp>
        <p:nvSpPr>
          <p:cNvPr id="5" name="TextBox 4">
            <a:extLst>
              <a:ext uri="{FF2B5EF4-FFF2-40B4-BE49-F238E27FC236}">
                <a16:creationId xmlns="" xmlns:a16="http://schemas.microsoft.com/office/drawing/2014/main" id="{FC961583-D945-45FA-A924-3715E02E3640}"/>
              </a:ext>
            </a:extLst>
          </p:cNvPr>
          <p:cNvSpPr txBox="1"/>
          <p:nvPr/>
        </p:nvSpPr>
        <p:spPr>
          <a:xfrm>
            <a:off x="464949" y="1905506"/>
            <a:ext cx="7543800"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The trial was supported by MSD , and it </a:t>
            </a:r>
            <a:r>
              <a:rPr lang="en-US" sz="2000" dirty="0" smtClean="0">
                <a:latin typeface="Calibri" panose="020F0502020204030204" pitchFamily="34" charset="0"/>
                <a:cs typeface="Calibri" panose="020F0502020204030204" pitchFamily="34" charset="0"/>
              </a:rPr>
              <a:t>has </a:t>
            </a:r>
            <a:r>
              <a:rPr lang="en-US" sz="2000" dirty="0">
                <a:solidFill>
                  <a:srgbClr val="FF0000"/>
                </a:solidFill>
                <a:latin typeface="Calibri" panose="020F0502020204030204" pitchFamily="34" charset="0"/>
                <a:cs typeface="Calibri" panose="020F0502020204030204" pitchFamily="34" charset="0"/>
              </a:rPr>
              <a:t>no commercial interest </a:t>
            </a:r>
            <a:r>
              <a:rPr lang="en-US" sz="2000" dirty="0">
                <a:latin typeface="Calibri" panose="020F0502020204030204" pitchFamily="34" charset="0"/>
                <a:cs typeface="Calibri" panose="020F0502020204030204" pitchFamily="34" charset="0"/>
              </a:rPr>
              <a:t>in the investigational drug.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Heat stable carbetocin was provided by Ferring pharmaceutical, and oxytocin by Novartis free of charge.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Novartis had no other role in the trial.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MSD and </a:t>
            </a:r>
            <a:r>
              <a:rPr lang="en-US" sz="2000" dirty="0" err="1">
                <a:latin typeface="Calibri" panose="020F0502020204030204" pitchFamily="34" charset="0"/>
                <a:cs typeface="Calibri" panose="020F0502020204030204" pitchFamily="34" charset="0"/>
              </a:rPr>
              <a:t>ferring</a:t>
            </a:r>
            <a:r>
              <a:rPr lang="en-US" sz="2000" dirty="0">
                <a:latin typeface="Calibri" panose="020F0502020204030204" pitchFamily="34" charset="0"/>
                <a:cs typeface="Calibri" panose="020F0502020204030204" pitchFamily="34" charset="0"/>
              </a:rPr>
              <a:t> pharmaceutical provided input into the protocol and could provide comments on the manuscripts, although there was no obligation on the part of the team </a:t>
            </a:r>
            <a:r>
              <a:rPr lang="en-US" sz="2000" dirty="0" smtClean="0">
                <a:latin typeface="Calibri" panose="020F0502020204030204" pitchFamily="34" charset="0"/>
                <a:cs typeface="Calibri" panose="020F0502020204030204" pitchFamily="34" charset="0"/>
              </a:rPr>
              <a:t>to </a:t>
            </a:r>
            <a:r>
              <a:rPr lang="en-US" sz="2000" dirty="0">
                <a:latin typeface="Calibri" panose="020F0502020204030204" pitchFamily="34" charset="0"/>
                <a:cs typeface="Calibri" panose="020F0502020204030204" pitchFamily="34" charset="0"/>
              </a:rPr>
              <a:t>incorporate them.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No company had the right to final approval of the manuscript or to control the decision to submit the manuscript for publication. </a:t>
            </a: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9172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657" y="1371600"/>
            <a:ext cx="8831943" cy="6096000"/>
          </a:xfrm>
        </p:spPr>
        <p:txBody>
          <a:bodyPr>
            <a:normAutofit fontScale="47500" lnSpcReduction="20000"/>
          </a:bodyPr>
          <a:lstStyle/>
          <a:p>
            <a:pPr algn="l" rtl="0"/>
            <a:r>
              <a:rPr lang="en-US" sz="2900" b="1" u="sng" dirty="0">
                <a:solidFill>
                  <a:srgbClr val="0070C0"/>
                </a:solidFill>
                <a:latin typeface="Calibri" panose="020F0502020204030204" pitchFamily="34" charset="0"/>
                <a:cs typeface="Calibri" panose="020F0502020204030204" pitchFamily="34" charset="0"/>
              </a:rPr>
              <a:t>Assessment Measures:  </a:t>
            </a:r>
            <a:r>
              <a:rPr lang="en-US" sz="2900" dirty="0">
                <a:latin typeface="Calibri" panose="020F0502020204030204" pitchFamily="34" charset="0"/>
                <a:cs typeface="Calibri" panose="020F0502020204030204" pitchFamily="34" charset="0"/>
              </a:rPr>
              <a:t>satisfactory</a:t>
            </a:r>
          </a:p>
          <a:p>
            <a:pPr marL="109728" indent="0" algn="l" rtl="0">
              <a:buNone/>
            </a:pPr>
            <a:r>
              <a:rPr lang="en-US" sz="2900" dirty="0">
                <a:latin typeface="Calibri" panose="020F0502020204030204" pitchFamily="34" charset="0"/>
                <a:cs typeface="Calibri" panose="020F0502020204030204" pitchFamily="34" charset="0"/>
              </a:rPr>
              <a:t> </a:t>
            </a:r>
          </a:p>
          <a:p>
            <a:pPr algn="l" rtl="0">
              <a:buFont typeface="Wingdings" pitchFamily="2" charset="2"/>
              <a:buChar char="ü"/>
            </a:pPr>
            <a:r>
              <a:rPr lang="en-US" sz="2900" dirty="0">
                <a:latin typeface="Calibri" panose="020F0502020204030204" pitchFamily="34" charset="0"/>
                <a:cs typeface="Calibri" panose="020F0502020204030204" pitchFamily="34" charset="0"/>
              </a:rPr>
              <a:t>Patient response to treatment was assessed by the volume of blood after delivery </a:t>
            </a:r>
          </a:p>
          <a:p>
            <a:pPr marL="109728" indent="0" algn="l" rtl="0">
              <a:buNone/>
            </a:pPr>
            <a:r>
              <a:rPr lang="en-US" sz="2900" dirty="0">
                <a:latin typeface="Calibri" panose="020F0502020204030204" pitchFamily="34" charset="0"/>
                <a:cs typeface="Calibri" panose="020F0502020204030204" pitchFamily="34" charset="0"/>
              </a:rPr>
              <a:t>(once the umbilical cord was clamped and cut, a plastic drape for blood collection was placed under the woman’s buttocks. Blood was collected for 1 hour and for 2 hours if the bleeding continued beyond 1 hour. Then the blood was weighed by digital scale, with the weight recorded in grams and then converted into volume (ml). </a:t>
            </a:r>
          </a:p>
          <a:p>
            <a:pPr algn="l" rtl="0">
              <a:buFont typeface="Wingdings" pitchFamily="2" charset="2"/>
              <a:buChar char="ü"/>
            </a:pPr>
            <a:endParaRPr lang="en-US" sz="2900" dirty="0">
              <a:latin typeface="Calibri" panose="020F0502020204030204" pitchFamily="34" charset="0"/>
              <a:cs typeface="Calibri" panose="020F0502020204030204" pitchFamily="34" charset="0"/>
            </a:endParaRPr>
          </a:p>
          <a:p>
            <a:pPr algn="l" rtl="0">
              <a:buFont typeface="Arial" pitchFamily="34" charset="0"/>
              <a:buChar char="•"/>
            </a:pPr>
            <a:r>
              <a:rPr lang="en-US" sz="2900" b="1" u="sng" dirty="0">
                <a:solidFill>
                  <a:srgbClr val="0070C0"/>
                </a:solidFill>
                <a:latin typeface="Calibri" panose="020F0502020204030204" pitchFamily="34" charset="0"/>
                <a:cs typeface="Calibri" panose="020F0502020204030204" pitchFamily="34" charset="0"/>
              </a:rPr>
              <a:t>Assessment schedule:  </a:t>
            </a:r>
            <a:r>
              <a:rPr lang="en-US" sz="2900" dirty="0" smtClean="0">
                <a:latin typeface="Calibri" panose="020F0502020204030204" pitchFamily="34" charset="0"/>
                <a:cs typeface="Calibri" panose="020F0502020204030204" pitchFamily="34" charset="0"/>
              </a:rPr>
              <a:t>satisfactory</a:t>
            </a:r>
            <a:endParaRPr lang="en-US" sz="2900" dirty="0">
              <a:latin typeface="Calibri" panose="020F0502020204030204" pitchFamily="34" charset="0"/>
              <a:cs typeface="Calibri" panose="020F0502020204030204" pitchFamily="34" charset="0"/>
            </a:endParaRPr>
          </a:p>
          <a:p>
            <a:pPr algn="l" rtl="0">
              <a:buFont typeface="Arial" pitchFamily="34" charset="0"/>
              <a:buChar char="•"/>
            </a:pPr>
            <a:r>
              <a:rPr lang="en-US" sz="2900" dirty="0">
                <a:latin typeface="Calibri" panose="020F0502020204030204" pitchFamily="34" charset="0"/>
                <a:cs typeface="Calibri" panose="020F0502020204030204" pitchFamily="34" charset="0"/>
              </a:rPr>
              <a:t>The medication were given 3 min after vaginal birth following the WHO guidelines, and bleeding was </a:t>
            </a:r>
            <a:r>
              <a:rPr lang="en-US" sz="2900" dirty="0" smtClean="0">
                <a:latin typeface="Calibri" panose="020F0502020204030204" pitchFamily="34" charset="0"/>
                <a:cs typeface="Calibri" panose="020F0502020204030204" pitchFamily="34" charset="0"/>
              </a:rPr>
              <a:t>monitored </a:t>
            </a:r>
            <a:r>
              <a:rPr lang="en-US" sz="2900" dirty="0">
                <a:latin typeface="Calibri" panose="020F0502020204030204" pitchFamily="34" charset="0"/>
                <a:cs typeface="Calibri" panose="020F0502020204030204" pitchFamily="34" charset="0"/>
              </a:rPr>
              <a:t>for 1 and 2 hours.  This schedule is appropriate for the aim of the study. </a:t>
            </a:r>
          </a:p>
          <a:p>
            <a:pPr algn="l" rtl="0">
              <a:buFont typeface="Wingdings" pitchFamily="2" charset="2"/>
              <a:buChar char="ü"/>
            </a:pPr>
            <a:endParaRPr lang="en-US" sz="2900" dirty="0">
              <a:latin typeface="Calibri" panose="020F0502020204030204" pitchFamily="34" charset="0"/>
              <a:cs typeface="Calibri" panose="020F0502020204030204" pitchFamily="34" charset="0"/>
            </a:endParaRPr>
          </a:p>
          <a:p>
            <a:pPr algn="l" rtl="0">
              <a:buFont typeface="Arial" pitchFamily="34" charset="0"/>
              <a:buChar char="•"/>
            </a:pPr>
            <a:r>
              <a:rPr lang="en-US" sz="2900" b="1" u="sng" dirty="0">
                <a:solidFill>
                  <a:srgbClr val="0070C0"/>
                </a:solidFill>
                <a:latin typeface="Calibri" panose="020F0502020204030204" pitchFamily="34" charset="0"/>
                <a:cs typeface="Calibri" panose="020F0502020204030204" pitchFamily="34" charset="0"/>
              </a:rPr>
              <a:t>Conduct of assessment: </a:t>
            </a:r>
            <a:r>
              <a:rPr lang="en-US" sz="2900" dirty="0">
                <a:latin typeface="Calibri" panose="020F0502020204030204" pitchFamily="34" charset="0"/>
                <a:cs typeface="Calibri" panose="020F0502020204030204" pitchFamily="34" charset="0"/>
              </a:rPr>
              <a:t>satisfactory </a:t>
            </a:r>
          </a:p>
          <a:p>
            <a:pPr algn="l" rtl="0">
              <a:buFont typeface="Arial" pitchFamily="34" charset="0"/>
              <a:buChar char="•"/>
            </a:pPr>
            <a:endParaRPr lang="en-US" sz="2900" dirty="0">
              <a:latin typeface="Calibri" panose="020F0502020204030204" pitchFamily="34" charset="0"/>
              <a:cs typeface="Calibri" panose="020F0502020204030204" pitchFamily="34" charset="0"/>
            </a:endParaRPr>
          </a:p>
          <a:p>
            <a:pPr algn="l" rtl="0">
              <a:buFont typeface="Wingdings" pitchFamily="2" charset="2"/>
              <a:buChar char="ü"/>
            </a:pPr>
            <a:r>
              <a:rPr lang="en-US" sz="2900" dirty="0">
                <a:solidFill>
                  <a:srgbClr val="FF0000"/>
                </a:solidFill>
                <a:latin typeface="Calibri" panose="020F0502020204030204" pitchFamily="34" charset="0"/>
                <a:cs typeface="Calibri" panose="020F0502020204030204" pitchFamily="34" charset="0"/>
              </a:rPr>
              <a:t>Consistent assessment techniques </a:t>
            </a:r>
            <a:r>
              <a:rPr lang="en-US" sz="2900" dirty="0">
                <a:latin typeface="Calibri" panose="020F0502020204030204" pitchFamily="34" charset="0"/>
                <a:cs typeface="Calibri" panose="020F0502020204030204" pitchFamily="34" charset="0"/>
              </a:rPr>
              <a:t>were used for both groups throughout the trial. </a:t>
            </a:r>
          </a:p>
          <a:p>
            <a:pPr algn="l" rtl="0">
              <a:buFont typeface="Wingdings" pitchFamily="2" charset="2"/>
              <a:buChar char="ü"/>
            </a:pPr>
            <a:endParaRPr lang="en-US" sz="2900" dirty="0">
              <a:latin typeface="Calibri" panose="020F0502020204030204" pitchFamily="34" charset="0"/>
              <a:cs typeface="Calibri" panose="020F0502020204030204" pitchFamily="34" charset="0"/>
            </a:endParaRPr>
          </a:p>
          <a:p>
            <a:pPr algn="l" rtl="0"/>
            <a:r>
              <a:rPr lang="en-US" sz="2900" b="1" u="sng" dirty="0">
                <a:solidFill>
                  <a:srgbClr val="0070C0"/>
                </a:solidFill>
                <a:latin typeface="Calibri" panose="020F0502020204030204" pitchFamily="34" charset="0"/>
                <a:cs typeface="Calibri" panose="020F0502020204030204" pitchFamily="34" charset="0"/>
              </a:rPr>
              <a:t>Data presentation: </a:t>
            </a:r>
            <a:r>
              <a:rPr lang="en-US" sz="2900" dirty="0">
                <a:latin typeface="Calibri" panose="020F0502020204030204" pitchFamily="34" charset="0"/>
                <a:cs typeface="Calibri" panose="020F0502020204030204" pitchFamily="34" charset="0"/>
              </a:rPr>
              <a:t>satisfactory </a:t>
            </a:r>
          </a:p>
          <a:p>
            <a:pPr algn="l" rtl="0"/>
            <a:endParaRPr lang="en-US" sz="2900" dirty="0">
              <a:latin typeface="Calibri" panose="020F0502020204030204" pitchFamily="34" charset="0"/>
              <a:cs typeface="Calibri" panose="020F0502020204030204" pitchFamily="34" charset="0"/>
            </a:endParaRPr>
          </a:p>
          <a:p>
            <a:pPr algn="l" rtl="0">
              <a:buFont typeface="Wingdings" pitchFamily="2" charset="2"/>
              <a:buChar char="ü"/>
            </a:pPr>
            <a:r>
              <a:rPr lang="en-US" sz="2900" dirty="0">
                <a:latin typeface="Calibri" panose="020F0502020204030204" pitchFamily="34" charset="0"/>
                <a:cs typeface="Calibri" panose="020F0502020204030204" pitchFamily="34" charset="0"/>
              </a:rPr>
              <a:t>The data were </a:t>
            </a:r>
            <a:r>
              <a:rPr lang="en-US" sz="2900" dirty="0">
                <a:solidFill>
                  <a:srgbClr val="FF0000"/>
                </a:solidFill>
                <a:latin typeface="Calibri" panose="020F0502020204030204" pitchFamily="34" charset="0"/>
                <a:cs typeface="Calibri" panose="020F0502020204030204" pitchFamily="34" charset="0"/>
              </a:rPr>
              <a:t>presented clearly </a:t>
            </a:r>
            <a:r>
              <a:rPr lang="en-US" sz="2900" dirty="0">
                <a:latin typeface="Calibri" panose="020F0502020204030204" pitchFamily="34" charset="0"/>
                <a:cs typeface="Calibri" panose="020F0502020204030204" pitchFamily="34" charset="0"/>
              </a:rPr>
              <a:t>and in a meaningful way. </a:t>
            </a:r>
          </a:p>
          <a:p>
            <a:pPr algn="l" rtl="0">
              <a:buFont typeface="Wingdings" pitchFamily="2" charset="2"/>
              <a:buChar char="ü"/>
            </a:pPr>
            <a:r>
              <a:rPr lang="en-US" sz="2900" dirty="0">
                <a:latin typeface="Calibri" panose="020F0502020204030204" pitchFamily="34" charset="0"/>
                <a:cs typeface="Calibri" panose="020F0502020204030204" pitchFamily="34" charset="0"/>
              </a:rPr>
              <a:t>Appropriate level of data details. </a:t>
            </a:r>
          </a:p>
          <a:p>
            <a:pPr algn="l" rtl="0">
              <a:buFont typeface="Wingdings" pitchFamily="2" charset="2"/>
              <a:buChar char="ü"/>
            </a:pPr>
            <a:r>
              <a:rPr lang="en-US" sz="2900" dirty="0">
                <a:latin typeface="Calibri" panose="020F0502020204030204" pitchFamily="34" charset="0"/>
                <a:cs typeface="Calibri" panose="020F0502020204030204" pitchFamily="34" charset="0"/>
              </a:rPr>
              <a:t>P-values and confidence intervals were mentioned in the study. </a:t>
            </a:r>
          </a:p>
          <a:p>
            <a:pPr algn="l" rtl="0">
              <a:buFont typeface="Wingdings" pitchFamily="2" charset="2"/>
              <a:buChar char="ü"/>
            </a:pPr>
            <a:r>
              <a:rPr lang="en-US" sz="2900" dirty="0">
                <a:latin typeface="Calibri" panose="020F0502020204030204" pitchFamily="34" charset="0"/>
                <a:cs typeface="Calibri" panose="020F0502020204030204" pitchFamily="34" charset="0"/>
              </a:rPr>
              <a:t>Missing data on outcome were not computed and all the analysis was done on an intention-to-treat basis with data for patients who completed the 48 week </a:t>
            </a:r>
            <a:r>
              <a:rPr lang="en-US" sz="2900" dirty="0" smtClean="0">
                <a:latin typeface="Calibri" panose="020F0502020204030204" pitchFamily="34" charset="0"/>
                <a:cs typeface="Calibri" panose="020F0502020204030204" pitchFamily="34" charset="0"/>
              </a:rPr>
              <a:t>assessment</a:t>
            </a:r>
            <a:r>
              <a:rPr lang="en-US" sz="2900" dirty="0">
                <a:latin typeface="Calibri" panose="020F0502020204030204" pitchFamily="34" charset="0"/>
                <a:cs typeface="Calibri" panose="020F0502020204030204" pitchFamily="34" charset="0"/>
              </a:rPr>
              <a:t> </a:t>
            </a:r>
            <a:r>
              <a:rPr lang="en-US" sz="2900" dirty="0" smtClean="0">
                <a:latin typeface="Calibri" panose="020F0502020204030204" pitchFamily="34" charset="0"/>
                <a:cs typeface="Calibri" panose="020F0502020204030204" pitchFamily="34" charset="0"/>
              </a:rPr>
              <a:t>(and on pre-protocol population) / eliminate attrition bias </a:t>
            </a:r>
            <a:endParaRPr lang="en-US" sz="2900" dirty="0">
              <a:latin typeface="Calibri" panose="020F0502020204030204" pitchFamily="34" charset="0"/>
              <a:cs typeface="Calibri" panose="020F0502020204030204" pitchFamily="34" charset="0"/>
            </a:endParaRPr>
          </a:p>
          <a:p>
            <a:pPr algn="l" rtl="0">
              <a:buFont typeface="Wingdings" pitchFamily="2" charset="2"/>
              <a:buChar char="ü"/>
            </a:pPr>
            <a:endParaRPr lang="en-US" dirty="0"/>
          </a:p>
          <a:p>
            <a:pPr algn="l" rtl="0">
              <a:buFont typeface="Wingdings" pitchFamily="2" charset="2"/>
              <a:buChar char="ü"/>
            </a:pPr>
            <a:endParaRPr lang="en-US" sz="2000" dirty="0">
              <a:latin typeface="Calibri" pitchFamily="34" charset="0"/>
            </a:endParaRPr>
          </a:p>
          <a:p>
            <a:pPr algn="l" rtl="0">
              <a:buFont typeface="Wingdings" pitchFamily="2" charset="2"/>
              <a:buChar char="ü"/>
            </a:pPr>
            <a:endParaRPr lang="en-US" sz="2000" dirty="0">
              <a:latin typeface="Calibri" pitchFamily="34" charset="0"/>
            </a:endParaRPr>
          </a:p>
          <a:p>
            <a:pPr algn="l" rtl="0">
              <a:buFont typeface="Wingdings" pitchFamily="2" charset="2"/>
              <a:buChar char="ü"/>
            </a:pPr>
            <a:endParaRPr lang="en-US" sz="2000" dirty="0">
              <a:latin typeface="Calibri" pitchFamily="34" charset="0"/>
            </a:endParaRPr>
          </a:p>
          <a:p>
            <a:pPr marL="109728" indent="0" algn="l" rtl="0">
              <a:buNone/>
            </a:pPr>
            <a:endParaRPr lang="en-US" sz="2000" dirty="0">
              <a:latin typeface="Calibri" pitchFamily="34" charset="0"/>
            </a:endParaRPr>
          </a:p>
          <a:p>
            <a:pPr marL="109728" indent="0" algn="l" rtl="0">
              <a:buNone/>
            </a:pPr>
            <a:endParaRPr lang="en-US" sz="2000" u="sng" dirty="0">
              <a:solidFill>
                <a:srgbClr val="0070C0"/>
              </a:solidFill>
              <a:latin typeface="Calibri" pitchFamily="34" charset="0"/>
            </a:endParaRPr>
          </a:p>
          <a:p>
            <a:pPr marL="0" indent="0">
              <a:buNone/>
            </a:pPr>
            <a:r>
              <a:rPr lang="en-US" b="1" dirty="0"/>
              <a:t> </a:t>
            </a:r>
            <a:endParaRPr lang="en-US" dirty="0"/>
          </a:p>
          <a:p>
            <a:pPr algn="l" rtl="0"/>
            <a:endParaRPr lang="en-US" dirty="0"/>
          </a:p>
        </p:txBody>
      </p:sp>
      <p:sp>
        <p:nvSpPr>
          <p:cNvPr id="4" name="Title 1"/>
          <p:cNvSpPr txBox="1">
            <a:spLocks/>
          </p:cNvSpPr>
          <p:nvPr/>
        </p:nvSpPr>
        <p:spPr>
          <a:xfrm>
            <a:off x="457200" y="304800"/>
            <a:ext cx="8229600" cy="1066800"/>
          </a:xfrm>
          <a:prstGeom prst="rect">
            <a:avLst/>
          </a:prstGeom>
        </p:spPr>
        <p:txBody>
          <a:bodyPr vert="horz" anchor="ctr">
            <a:normAutofit/>
          </a:bodyPr>
          <a:lstStyle>
            <a:lvl1pPr algn="l" rtl="1" eaLnBrk="1" latinLnBrk="0" hangingPunct="1">
              <a:spcBef>
                <a:spcPct val="0"/>
              </a:spcBef>
              <a:buNone/>
              <a:defRPr kumimoji="0" sz="4000" kern="1200">
                <a:solidFill>
                  <a:schemeClr val="tx2"/>
                </a:solidFill>
                <a:latin typeface="+mj-lt"/>
                <a:ea typeface="+mj-ea"/>
                <a:cs typeface="+mj-cs"/>
              </a:defRPr>
            </a:lvl1pPr>
          </a:lstStyle>
          <a:p>
            <a:r>
              <a:rPr lang="en-US" sz="3200" b="1" dirty="0">
                <a:solidFill>
                  <a:srgbClr val="002060"/>
                </a:solidFill>
                <a:latin typeface="Calibri" panose="020F0502020204030204" pitchFamily="34" charset="0"/>
                <a:cs typeface="Calibri" panose="020F0502020204030204" pitchFamily="34" charset="0"/>
              </a:rPr>
              <a:t>Critique (Cont’d)</a:t>
            </a:r>
            <a:endParaRPr lang="en-US" sz="3200" dirty="0"/>
          </a:p>
        </p:txBody>
      </p:sp>
    </p:spTree>
    <p:extLst>
      <p:ext uri="{BB962C8B-B14F-4D97-AF65-F5344CB8AC3E}">
        <p14:creationId xmlns:p14="http://schemas.microsoft.com/office/powerpoint/2010/main" val="3409937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229600" cy="3200400"/>
          </a:xfrm>
        </p:spPr>
        <p:txBody>
          <a:bodyPr>
            <a:normAutofit fontScale="25000" lnSpcReduction="20000"/>
          </a:bodyPr>
          <a:lstStyle/>
          <a:p>
            <a:pPr algn="l" rtl="0"/>
            <a:r>
              <a:rPr lang="en-US" sz="9600" b="1" u="sng" dirty="0">
                <a:solidFill>
                  <a:srgbClr val="0070C0"/>
                </a:solidFill>
                <a:latin typeface="Calibri" pitchFamily="34" charset="0"/>
              </a:rPr>
              <a:t>Statistical analysis: </a:t>
            </a:r>
            <a:r>
              <a:rPr lang="en-US" sz="9600" dirty="0">
                <a:latin typeface="Calibri" pitchFamily="34" charset="0"/>
              </a:rPr>
              <a:t>satisfactory</a:t>
            </a:r>
          </a:p>
          <a:p>
            <a:pPr marL="109728" indent="0" algn="l" rtl="0">
              <a:buNone/>
            </a:pPr>
            <a:r>
              <a:rPr lang="en-US" sz="9600" dirty="0">
                <a:latin typeface="Calibri" pitchFamily="34" charset="0"/>
              </a:rPr>
              <a:t> </a:t>
            </a:r>
          </a:p>
          <a:p>
            <a:pPr algn="l" rtl="0">
              <a:buFont typeface="Wingdings" pitchFamily="2" charset="2"/>
              <a:buChar char="ü"/>
            </a:pPr>
            <a:r>
              <a:rPr lang="en-US" sz="8000" dirty="0">
                <a:solidFill>
                  <a:srgbClr val="FF0000"/>
                </a:solidFill>
                <a:latin typeface="Calibri" pitchFamily="34" charset="0"/>
              </a:rPr>
              <a:t>Appropriate statistical tests </a:t>
            </a:r>
            <a:r>
              <a:rPr lang="en-US" sz="8000" dirty="0">
                <a:latin typeface="Calibri" pitchFamily="34" charset="0"/>
              </a:rPr>
              <a:t>were done to analyze the data. </a:t>
            </a:r>
          </a:p>
          <a:p>
            <a:pPr algn="l" rtl="0">
              <a:buFont typeface="Wingdings" pitchFamily="2" charset="2"/>
              <a:buChar char="ü"/>
            </a:pPr>
            <a:endParaRPr lang="en-US" sz="8000" dirty="0">
              <a:latin typeface="Calibri" pitchFamily="34" charset="0"/>
            </a:endParaRPr>
          </a:p>
          <a:p>
            <a:pPr algn="l" rtl="0">
              <a:buFont typeface="Wingdings" pitchFamily="2" charset="2"/>
              <a:buChar char="ü"/>
            </a:pPr>
            <a:r>
              <a:rPr lang="en-US" sz="8000" dirty="0">
                <a:latin typeface="Calibri" pitchFamily="34" charset="0"/>
              </a:rPr>
              <a:t>The primary analysis was performed in the </a:t>
            </a:r>
            <a:r>
              <a:rPr lang="en-US" sz="8000" dirty="0">
                <a:solidFill>
                  <a:srgbClr val="FF0000"/>
                </a:solidFill>
                <a:latin typeface="Calibri" pitchFamily="34" charset="0"/>
              </a:rPr>
              <a:t>(intention to treat population)</a:t>
            </a:r>
            <a:r>
              <a:rPr lang="en-US" sz="8000" dirty="0">
                <a:latin typeface="Calibri" pitchFamily="34" charset="0"/>
              </a:rPr>
              <a:t>, which reflects the real clinical population. </a:t>
            </a:r>
          </a:p>
          <a:p>
            <a:pPr algn="l" rtl="0">
              <a:buFont typeface="Wingdings" pitchFamily="2" charset="2"/>
              <a:buChar char="ü"/>
            </a:pPr>
            <a:endParaRPr lang="en-US" sz="8000" dirty="0">
              <a:latin typeface="Calibri" pitchFamily="34" charset="0"/>
            </a:endParaRPr>
          </a:p>
          <a:p>
            <a:pPr algn="l" rtl="0">
              <a:buFont typeface="Wingdings" pitchFamily="2" charset="2"/>
              <a:buChar char="ü"/>
            </a:pPr>
            <a:endParaRPr lang="en-US" sz="8000" dirty="0">
              <a:latin typeface="Calibri" pitchFamily="34" charset="0"/>
            </a:endParaRPr>
          </a:p>
          <a:p>
            <a:pPr algn="l" rtl="0"/>
            <a:r>
              <a:rPr lang="en-US" sz="8000" dirty="0">
                <a:latin typeface="Calibri" pitchFamily="34" charset="0"/>
              </a:rPr>
              <a:t>To account for </a:t>
            </a:r>
            <a:r>
              <a:rPr lang="en-US" sz="8000" dirty="0">
                <a:solidFill>
                  <a:srgbClr val="FF0000"/>
                </a:solidFill>
                <a:latin typeface="Calibri" pitchFamily="34" charset="0"/>
              </a:rPr>
              <a:t>missing data</a:t>
            </a:r>
            <a:r>
              <a:rPr lang="en-US" sz="8000" dirty="0">
                <a:latin typeface="Calibri" pitchFamily="34" charset="0"/>
              </a:rPr>
              <a:t>, multiple imputation logistic regression modeling was used. </a:t>
            </a:r>
          </a:p>
          <a:p>
            <a:pPr algn="l" rtl="0"/>
            <a:endParaRPr lang="en-US" sz="9600" dirty="0">
              <a:latin typeface="Calibri" pitchFamily="34" charset="0"/>
            </a:endParaRPr>
          </a:p>
          <a:p>
            <a:pPr algn="l" rtl="0"/>
            <a:endParaRPr lang="en-US" sz="2300" dirty="0">
              <a:latin typeface="Calibri" pitchFamily="34" charset="0"/>
            </a:endParaRPr>
          </a:p>
          <a:p>
            <a:pPr marL="109728" indent="0" algn="l" rtl="0">
              <a:buNone/>
            </a:pPr>
            <a:r>
              <a:rPr lang="en-US" sz="2400" dirty="0">
                <a:latin typeface="Calibri" pitchFamily="34" charset="0"/>
              </a:rPr>
              <a:t>  </a:t>
            </a:r>
          </a:p>
          <a:p>
            <a:pPr marL="109728" indent="0" algn="l" rtl="0">
              <a:buNone/>
            </a:pPr>
            <a:endParaRPr lang="en-US" sz="2400" dirty="0">
              <a:latin typeface="Calibri" pitchFamily="34" charset="0"/>
            </a:endParaRPr>
          </a:p>
          <a:p>
            <a:pPr algn="l" rtl="0"/>
            <a:endParaRPr lang="en-US" sz="2400" u="sng" dirty="0">
              <a:latin typeface="Calibri" pitchFamily="34" charset="0"/>
            </a:endParaRPr>
          </a:p>
          <a:p>
            <a:pPr marL="109728" indent="0" algn="l" rtl="0">
              <a:buNone/>
            </a:pPr>
            <a:r>
              <a:rPr lang="en-US" sz="2400" dirty="0">
                <a:latin typeface="Calibri" pitchFamily="34" charset="0"/>
              </a:rPr>
              <a:t> </a:t>
            </a:r>
          </a:p>
        </p:txBody>
      </p:sp>
      <p:sp>
        <p:nvSpPr>
          <p:cNvPr id="4" name="Title 1"/>
          <p:cNvSpPr txBox="1">
            <a:spLocks/>
          </p:cNvSpPr>
          <p:nvPr/>
        </p:nvSpPr>
        <p:spPr>
          <a:xfrm>
            <a:off x="304800" y="228600"/>
            <a:ext cx="8229600" cy="1066800"/>
          </a:xfrm>
          <a:prstGeom prst="rect">
            <a:avLst/>
          </a:prstGeom>
        </p:spPr>
        <p:txBody>
          <a:bodyPr vert="horz" anchor="ctr">
            <a:normAutofit/>
          </a:bodyPr>
          <a:lstStyle>
            <a:lvl1pPr algn="l" rtl="1" eaLnBrk="1" latinLnBrk="0" hangingPunct="1">
              <a:spcBef>
                <a:spcPct val="0"/>
              </a:spcBef>
              <a:buNone/>
              <a:defRPr kumimoji="0" sz="4000" kern="1200">
                <a:solidFill>
                  <a:schemeClr val="tx2"/>
                </a:solidFill>
                <a:latin typeface="+mj-lt"/>
                <a:ea typeface="+mj-ea"/>
                <a:cs typeface="+mj-cs"/>
              </a:defRPr>
            </a:lvl1pPr>
          </a:lstStyle>
          <a:p>
            <a:r>
              <a:rPr lang="en-US" sz="3200" b="1" dirty="0">
                <a:solidFill>
                  <a:srgbClr val="002060"/>
                </a:solidFill>
                <a:latin typeface="Calibri" panose="020F0502020204030204" pitchFamily="34" charset="0"/>
                <a:cs typeface="Calibri" panose="020F0502020204030204" pitchFamily="34" charset="0"/>
              </a:rPr>
              <a:t>Critique (Cont’d)</a:t>
            </a:r>
            <a:endParaRPr lang="en-US" sz="3200" dirty="0"/>
          </a:p>
        </p:txBody>
      </p:sp>
    </p:spTree>
    <p:extLst>
      <p:ext uri="{BB962C8B-B14F-4D97-AF65-F5344CB8AC3E}">
        <p14:creationId xmlns:p14="http://schemas.microsoft.com/office/powerpoint/2010/main" val="24242641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829" y="1371600"/>
            <a:ext cx="8229600" cy="5181600"/>
          </a:xfrm>
        </p:spPr>
        <p:txBody>
          <a:bodyPr>
            <a:normAutofit fontScale="85000" lnSpcReduction="10000"/>
          </a:bodyPr>
          <a:lstStyle/>
          <a:p>
            <a:pPr algn="l" rtl="0"/>
            <a:r>
              <a:rPr lang="en-US" sz="2400" b="1" u="sng" dirty="0">
                <a:solidFill>
                  <a:srgbClr val="0070C0"/>
                </a:solidFill>
                <a:latin typeface="Calibri" pitchFamily="34" charset="0"/>
              </a:rPr>
              <a:t>Data synthesis :  </a:t>
            </a:r>
            <a:r>
              <a:rPr lang="en-US" sz="2400" dirty="0">
                <a:latin typeface="Calibri" pitchFamily="34" charset="0"/>
              </a:rPr>
              <a:t>satisfactory</a:t>
            </a:r>
          </a:p>
          <a:p>
            <a:pPr marL="109728" indent="0" algn="l" rtl="0">
              <a:buNone/>
            </a:pPr>
            <a:endParaRPr lang="en-US" sz="2400" dirty="0">
              <a:latin typeface="Calibri" pitchFamily="34" charset="0"/>
            </a:endParaRPr>
          </a:p>
          <a:p>
            <a:pPr algn="l" rtl="0">
              <a:buFont typeface="Wingdings" pitchFamily="2" charset="2"/>
              <a:buChar char="ü"/>
            </a:pPr>
            <a:r>
              <a:rPr lang="en-US" sz="2000" dirty="0">
                <a:solidFill>
                  <a:srgbClr val="FF0000"/>
                </a:solidFill>
                <a:latin typeface="Calibri" pitchFamily="34" charset="0"/>
              </a:rPr>
              <a:t>Systemic approach </a:t>
            </a:r>
            <a:r>
              <a:rPr lang="en-US" sz="2000" dirty="0">
                <a:latin typeface="Calibri" pitchFamily="34" charset="0"/>
              </a:rPr>
              <a:t>which was used to answer the research question is clear.</a:t>
            </a:r>
          </a:p>
          <a:p>
            <a:pPr algn="l" rtl="0">
              <a:buFont typeface="Wingdings" pitchFamily="2" charset="2"/>
              <a:buChar char="ü"/>
            </a:pPr>
            <a:r>
              <a:rPr lang="en-US" sz="2000" dirty="0">
                <a:latin typeface="Calibri" pitchFamily="34" charset="0"/>
              </a:rPr>
              <a:t>All results were demonstrated on </a:t>
            </a:r>
            <a:r>
              <a:rPr lang="en-US" sz="2000" dirty="0">
                <a:solidFill>
                  <a:srgbClr val="FF0000"/>
                </a:solidFill>
                <a:latin typeface="Calibri" pitchFamily="34" charset="0"/>
              </a:rPr>
              <a:t>tables and figures </a:t>
            </a:r>
            <a:r>
              <a:rPr lang="en-US" sz="2000" dirty="0">
                <a:latin typeface="Calibri" pitchFamily="34" charset="0"/>
              </a:rPr>
              <a:t>and they were easy to understand. </a:t>
            </a:r>
          </a:p>
          <a:p>
            <a:pPr algn="l" rtl="0">
              <a:buFont typeface="Wingdings" pitchFamily="2" charset="2"/>
              <a:buChar char="ü"/>
            </a:pPr>
            <a:endParaRPr lang="en-US" sz="2000" dirty="0">
              <a:latin typeface="Calibri" pitchFamily="34" charset="0"/>
            </a:endParaRPr>
          </a:p>
          <a:p>
            <a:pPr algn="l" rtl="0">
              <a:buFont typeface="Arial" pitchFamily="34" charset="0"/>
              <a:buChar char="•"/>
            </a:pPr>
            <a:r>
              <a:rPr lang="en-US" sz="2400" b="1" u="sng" dirty="0">
                <a:solidFill>
                  <a:srgbClr val="0070C0"/>
                </a:solidFill>
                <a:latin typeface="Calibri" pitchFamily="34" charset="0"/>
              </a:rPr>
              <a:t>Focus: </a:t>
            </a:r>
            <a:r>
              <a:rPr lang="en-US" sz="2400" dirty="0">
                <a:latin typeface="Calibri" pitchFamily="34" charset="0"/>
              </a:rPr>
              <a:t>satisfactory </a:t>
            </a:r>
          </a:p>
          <a:p>
            <a:pPr marL="109728" indent="0" algn="l" rtl="0">
              <a:buNone/>
            </a:pPr>
            <a:r>
              <a:rPr lang="en-US" sz="2000" dirty="0">
                <a:latin typeface="Calibri" pitchFamily="34" charset="0"/>
              </a:rPr>
              <a:t>The </a:t>
            </a:r>
            <a:r>
              <a:rPr lang="en-US" sz="2000" dirty="0">
                <a:solidFill>
                  <a:srgbClr val="FF0000"/>
                </a:solidFill>
                <a:latin typeface="Calibri" pitchFamily="34" charset="0"/>
              </a:rPr>
              <a:t>conclusion </a:t>
            </a:r>
            <a:r>
              <a:rPr lang="en-US" sz="2000" dirty="0">
                <a:latin typeface="Calibri" pitchFamily="34" charset="0"/>
              </a:rPr>
              <a:t>of the study and the interpretation </a:t>
            </a:r>
            <a:r>
              <a:rPr lang="en-US" sz="2000" dirty="0" smtClean="0">
                <a:solidFill>
                  <a:srgbClr val="FF0000"/>
                </a:solidFill>
                <a:latin typeface="Calibri" pitchFamily="34" charset="0"/>
              </a:rPr>
              <a:t>was </a:t>
            </a:r>
            <a:r>
              <a:rPr lang="en-US" sz="2000" dirty="0">
                <a:solidFill>
                  <a:srgbClr val="FF0000"/>
                </a:solidFill>
                <a:latin typeface="Calibri" pitchFamily="34" charset="0"/>
              </a:rPr>
              <a:t>very clear</a:t>
            </a:r>
            <a:r>
              <a:rPr lang="en-US" sz="2000" dirty="0">
                <a:latin typeface="Calibri" pitchFamily="34" charset="0"/>
              </a:rPr>
              <a:t> and they were related to the research question. </a:t>
            </a:r>
          </a:p>
          <a:p>
            <a:pPr marL="109728" indent="0" algn="l" rtl="0">
              <a:buNone/>
            </a:pPr>
            <a:endParaRPr lang="en-US" sz="2000" dirty="0">
              <a:latin typeface="Calibri" pitchFamily="34" charset="0"/>
            </a:endParaRPr>
          </a:p>
          <a:p>
            <a:pPr algn="l" rtl="0">
              <a:buFont typeface="Arial" pitchFamily="34" charset="0"/>
              <a:buChar char="•"/>
            </a:pPr>
            <a:r>
              <a:rPr lang="en-US" sz="2400" b="1" u="sng" dirty="0">
                <a:solidFill>
                  <a:srgbClr val="0070C0"/>
                </a:solidFill>
                <a:latin typeface="Calibri" pitchFamily="34" charset="0"/>
              </a:rPr>
              <a:t>Logic: </a:t>
            </a:r>
            <a:r>
              <a:rPr lang="en-US" sz="2000" dirty="0">
                <a:latin typeface="Calibri" pitchFamily="34" charset="0"/>
              </a:rPr>
              <a:t>satisfactory </a:t>
            </a:r>
          </a:p>
          <a:p>
            <a:pPr algn="l" rtl="0">
              <a:buFont typeface="Wingdings" pitchFamily="2" charset="2"/>
              <a:buChar char="ü"/>
            </a:pPr>
            <a:r>
              <a:rPr lang="en-US" sz="2000" dirty="0">
                <a:solidFill>
                  <a:srgbClr val="FF0000"/>
                </a:solidFill>
                <a:latin typeface="Calibri" pitchFamily="34" charset="0"/>
              </a:rPr>
              <a:t>Conclusion is logical </a:t>
            </a:r>
            <a:r>
              <a:rPr lang="en-US" sz="2000" dirty="0">
                <a:latin typeface="Calibri" pitchFamily="34" charset="0"/>
              </a:rPr>
              <a:t>since it is supported and consistent with the presented statistical data collected throughout the study. </a:t>
            </a:r>
          </a:p>
          <a:p>
            <a:pPr algn="l" rtl="0">
              <a:buFont typeface="Wingdings" pitchFamily="2" charset="2"/>
              <a:buChar char="ü"/>
            </a:pPr>
            <a:endParaRPr lang="en-US" sz="2000" dirty="0">
              <a:latin typeface="Calibri" pitchFamily="34" charset="0"/>
            </a:endParaRPr>
          </a:p>
          <a:p>
            <a:pPr algn="l" rtl="0">
              <a:buFont typeface="Arial" pitchFamily="34" charset="0"/>
              <a:buChar char="•"/>
            </a:pPr>
            <a:r>
              <a:rPr lang="en-US" sz="2400" b="1" u="sng" dirty="0">
                <a:solidFill>
                  <a:srgbClr val="0070C0"/>
                </a:solidFill>
                <a:latin typeface="Calibri" pitchFamily="34" charset="0"/>
              </a:rPr>
              <a:t>Application:</a:t>
            </a:r>
            <a:r>
              <a:rPr lang="en-US" sz="2000" b="1" u="sng" dirty="0">
                <a:solidFill>
                  <a:srgbClr val="0070C0"/>
                </a:solidFill>
                <a:latin typeface="Calibri" pitchFamily="34" charset="0"/>
              </a:rPr>
              <a:t>  </a:t>
            </a:r>
            <a:r>
              <a:rPr lang="en-US" sz="2000" dirty="0">
                <a:latin typeface="Calibri" pitchFamily="34" charset="0"/>
              </a:rPr>
              <a:t>satisfactory</a:t>
            </a:r>
          </a:p>
          <a:p>
            <a:pPr algn="l" rtl="0">
              <a:buFont typeface="Wingdings" pitchFamily="2" charset="2"/>
              <a:buChar char="ü"/>
            </a:pPr>
            <a:r>
              <a:rPr lang="en-US" sz="2000" dirty="0">
                <a:latin typeface="Calibri" pitchFamily="34" charset="0"/>
              </a:rPr>
              <a:t> the study has </a:t>
            </a:r>
            <a:r>
              <a:rPr lang="en-US" sz="2000" dirty="0">
                <a:solidFill>
                  <a:srgbClr val="FF0000"/>
                </a:solidFill>
                <a:latin typeface="Calibri" pitchFamily="34" charset="0"/>
              </a:rPr>
              <a:t>sufficient power</a:t>
            </a:r>
            <a:r>
              <a:rPr lang="en-US" sz="2000" dirty="0">
                <a:latin typeface="Calibri" pitchFamily="34" charset="0"/>
              </a:rPr>
              <a:t> (80%), this means the sample size is adequate to represent the population, however, the study included only patients who are not distressed (early stage of labor) , this may restrict the generalization of the results. </a:t>
            </a:r>
          </a:p>
          <a:p>
            <a:pPr algn="l" rtl="0">
              <a:buFont typeface="Wingdings" pitchFamily="2" charset="2"/>
              <a:buChar char="ü"/>
            </a:pPr>
            <a:r>
              <a:rPr lang="en-US" sz="2000" dirty="0">
                <a:latin typeface="Calibri" pitchFamily="34" charset="0"/>
              </a:rPr>
              <a:t>The author didn’t mention the limitation of the study clearly. </a:t>
            </a:r>
          </a:p>
          <a:p>
            <a:pPr algn="l" rtl="0">
              <a:buFont typeface="Wingdings" pitchFamily="2" charset="2"/>
              <a:buChar char="ü"/>
            </a:pPr>
            <a:endParaRPr lang="en-US" sz="2000" dirty="0">
              <a:latin typeface="Calibri" pitchFamily="34" charset="0"/>
            </a:endParaRPr>
          </a:p>
          <a:p>
            <a:pPr marL="109728" indent="0" algn="l" rtl="0">
              <a:buNone/>
            </a:pPr>
            <a:endParaRPr lang="en-US" b="1" u="sng" dirty="0">
              <a:solidFill>
                <a:srgbClr val="0070C0"/>
              </a:solidFill>
              <a:latin typeface="Calibri" pitchFamily="34" charset="0"/>
            </a:endParaRPr>
          </a:p>
        </p:txBody>
      </p:sp>
      <p:sp>
        <p:nvSpPr>
          <p:cNvPr id="4" name="Title 1"/>
          <p:cNvSpPr txBox="1">
            <a:spLocks/>
          </p:cNvSpPr>
          <p:nvPr/>
        </p:nvSpPr>
        <p:spPr>
          <a:xfrm>
            <a:off x="304800" y="228600"/>
            <a:ext cx="8229600" cy="1066800"/>
          </a:xfrm>
          <a:prstGeom prst="rect">
            <a:avLst/>
          </a:prstGeom>
        </p:spPr>
        <p:txBody>
          <a:bodyPr vert="horz" anchor="ctr">
            <a:normAutofit/>
          </a:bodyPr>
          <a:lstStyle>
            <a:lvl1pPr algn="l" rtl="1" eaLnBrk="1" latinLnBrk="0" hangingPunct="1">
              <a:spcBef>
                <a:spcPct val="0"/>
              </a:spcBef>
              <a:buNone/>
              <a:defRPr kumimoji="0" sz="4000" kern="1200">
                <a:solidFill>
                  <a:schemeClr val="tx2"/>
                </a:solidFill>
                <a:latin typeface="+mj-lt"/>
                <a:ea typeface="+mj-ea"/>
                <a:cs typeface="+mj-cs"/>
              </a:defRPr>
            </a:lvl1pPr>
          </a:lstStyle>
          <a:p>
            <a:r>
              <a:rPr lang="en-US" sz="3200" b="1" dirty="0">
                <a:solidFill>
                  <a:srgbClr val="002060"/>
                </a:solidFill>
                <a:latin typeface="Calibri" panose="020F0502020204030204" pitchFamily="34" charset="0"/>
                <a:cs typeface="Calibri" panose="020F0502020204030204" pitchFamily="34" charset="0"/>
              </a:rPr>
              <a:t>Critique (Cont’d)</a:t>
            </a:r>
            <a:endParaRPr lang="en-US" sz="3200" dirty="0"/>
          </a:p>
        </p:txBody>
      </p:sp>
    </p:spTree>
    <p:extLst>
      <p:ext uri="{BB962C8B-B14F-4D97-AF65-F5344CB8AC3E}">
        <p14:creationId xmlns:p14="http://schemas.microsoft.com/office/powerpoint/2010/main" val="341203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49424"/>
            <a:ext cx="8229600" cy="2627376"/>
          </a:xfrm>
        </p:spPr>
        <p:txBody>
          <a:bodyPr>
            <a:normAutofit fontScale="92500" lnSpcReduction="20000"/>
          </a:bodyPr>
          <a:lstStyle/>
          <a:p>
            <a:pPr algn="l" rtl="0"/>
            <a:r>
              <a:rPr lang="en-US" b="1" u="sng" dirty="0">
                <a:solidFill>
                  <a:srgbClr val="0070C0"/>
                </a:solidFill>
                <a:latin typeface="Calibri" pitchFamily="34" charset="0"/>
              </a:rPr>
              <a:t>Place in therapy: </a:t>
            </a:r>
          </a:p>
          <a:p>
            <a:pPr marL="109728" indent="0" algn="l" rtl="0">
              <a:buNone/>
            </a:pPr>
            <a:endParaRPr lang="en-US" b="1" u="sng" dirty="0">
              <a:solidFill>
                <a:srgbClr val="0070C0"/>
              </a:solidFill>
              <a:latin typeface="Calibri" pitchFamily="34" charset="0"/>
            </a:endParaRPr>
          </a:p>
          <a:p>
            <a:pPr algn="l" rtl="0">
              <a:buFont typeface="Wingdings" pitchFamily="2" charset="2"/>
              <a:buChar char="ü"/>
            </a:pPr>
            <a:r>
              <a:rPr lang="en-US" sz="2400" dirty="0">
                <a:latin typeface="Calibri" pitchFamily="34" charset="0"/>
              </a:rPr>
              <a:t>According to the results of the study, heat stable carbetocin can be used to prevent PPH on the world where a lack of heat stability is a barrier to the effective prevention of PPH. </a:t>
            </a:r>
          </a:p>
          <a:p>
            <a:pPr algn="l" rtl="0">
              <a:buFont typeface="Wingdings" pitchFamily="2" charset="2"/>
              <a:buChar char="ü"/>
            </a:pPr>
            <a:endParaRPr lang="en-US" sz="2400" dirty="0">
              <a:latin typeface="Calibri" pitchFamily="34" charset="0"/>
            </a:endParaRPr>
          </a:p>
          <a:p>
            <a:pPr algn="l" rtl="0">
              <a:buFont typeface="Wingdings" pitchFamily="2" charset="2"/>
              <a:buChar char="ü"/>
            </a:pPr>
            <a:r>
              <a:rPr lang="en-US" sz="2400" dirty="0">
                <a:latin typeface="Calibri" pitchFamily="34" charset="0"/>
              </a:rPr>
              <a:t>Further studies are needed to study the effect among patients with different levels of risk and with fewer limitations.  </a:t>
            </a:r>
          </a:p>
        </p:txBody>
      </p:sp>
      <p:sp>
        <p:nvSpPr>
          <p:cNvPr id="4" name="Title 1"/>
          <p:cNvSpPr txBox="1">
            <a:spLocks/>
          </p:cNvSpPr>
          <p:nvPr/>
        </p:nvSpPr>
        <p:spPr>
          <a:xfrm>
            <a:off x="381000" y="533400"/>
            <a:ext cx="8229600" cy="1066800"/>
          </a:xfrm>
          <a:prstGeom prst="rect">
            <a:avLst/>
          </a:prstGeom>
        </p:spPr>
        <p:txBody>
          <a:bodyPr vert="horz" anchor="ctr">
            <a:normAutofit/>
          </a:bodyPr>
          <a:lstStyle>
            <a:lvl1pPr algn="l" rtl="1" eaLnBrk="1" latinLnBrk="0" hangingPunct="1">
              <a:spcBef>
                <a:spcPct val="0"/>
              </a:spcBef>
              <a:buNone/>
              <a:defRPr kumimoji="0" sz="4000" kern="1200">
                <a:solidFill>
                  <a:schemeClr val="tx2"/>
                </a:solidFill>
                <a:latin typeface="+mj-lt"/>
                <a:ea typeface="+mj-ea"/>
                <a:cs typeface="+mj-cs"/>
              </a:defRPr>
            </a:lvl1pPr>
          </a:lstStyle>
          <a:p>
            <a:r>
              <a:rPr lang="en-US" sz="3200" b="1" dirty="0">
                <a:solidFill>
                  <a:srgbClr val="002060"/>
                </a:solidFill>
                <a:latin typeface="Calibri" panose="020F0502020204030204" pitchFamily="34" charset="0"/>
                <a:cs typeface="Calibri" panose="020F0502020204030204" pitchFamily="34" charset="0"/>
              </a:rPr>
              <a:t>Critique (Cont’d)</a:t>
            </a:r>
            <a:endParaRPr lang="en-US" sz="3200" dirty="0"/>
          </a:p>
        </p:txBody>
      </p:sp>
    </p:spTree>
    <p:extLst>
      <p:ext uri="{BB962C8B-B14F-4D97-AF65-F5344CB8AC3E}">
        <p14:creationId xmlns:p14="http://schemas.microsoft.com/office/powerpoint/2010/main" val="28045697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1905000"/>
            <a:ext cx="4800600" cy="3046988"/>
          </a:xfrm>
          <a:prstGeom prst="rect">
            <a:avLst/>
          </a:prstGeom>
          <a:noFill/>
        </p:spPr>
        <p:txBody>
          <a:bodyPr wrap="square" rtlCol="1">
            <a:spAutoFit/>
          </a:bodyPr>
          <a:lstStyle/>
          <a:p>
            <a:pPr algn="ctr"/>
            <a:r>
              <a:rPr lang="en-US" sz="9600" dirty="0"/>
              <a:t>Thank you </a:t>
            </a:r>
            <a:endParaRPr lang="ar-AE" sz="9600" dirty="0"/>
          </a:p>
        </p:txBody>
      </p:sp>
    </p:spTree>
    <p:extLst>
      <p:ext uri="{BB962C8B-B14F-4D97-AF65-F5344CB8AC3E}">
        <p14:creationId xmlns:p14="http://schemas.microsoft.com/office/powerpoint/2010/main" val="21866229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6942</TotalTime>
  <Words>3226</Words>
  <Application>Microsoft Office PowerPoint</Application>
  <PresentationFormat>On-screen Show (4:3)</PresentationFormat>
  <Paragraphs>429</Paragraphs>
  <Slides>41</Slides>
  <Notes>11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Urban</vt:lpstr>
      <vt:lpstr>PowerPoint Presentation</vt:lpstr>
      <vt:lpstr>Background information </vt:lpstr>
      <vt:lpstr>Background information </vt:lpstr>
      <vt:lpstr>PowerPoint Presentation</vt:lpstr>
      <vt:lpstr>PowerPoint Presentation</vt:lpstr>
      <vt:lpstr>PowerPoint Presentation</vt:lpstr>
      <vt:lpstr>PowerPoint Presentation</vt:lpstr>
      <vt:lpstr>PowerPoint Presentation</vt:lpstr>
      <vt:lpstr>PowerPoint Presentation</vt:lpstr>
      <vt:lpstr>Article: </vt:lpstr>
      <vt:lpstr>PowerPoint Presentation</vt:lpstr>
      <vt:lpstr>Method </vt:lpstr>
      <vt:lpstr>PowerPoint Presentation</vt:lpstr>
      <vt:lpstr>Method </vt:lpstr>
      <vt:lpstr>PowerPoint Presentation</vt:lpstr>
      <vt:lpstr>Study outcomes </vt:lpstr>
      <vt:lpstr>Study outcomes </vt:lpstr>
      <vt:lpstr>PowerPoint Presentation</vt:lpstr>
      <vt:lpstr>Statistical analysis</vt:lpstr>
      <vt:lpstr>Results (based on modified intention to treat population) </vt:lpstr>
      <vt:lpstr>PowerPoint Presentation</vt:lpstr>
      <vt:lpstr>Results </vt:lpstr>
      <vt:lpstr>PowerPoint Presentation</vt:lpstr>
      <vt:lpstr>Results </vt:lpstr>
      <vt:lpstr>Discussion / conclusion </vt:lpstr>
      <vt:lpstr>Critical appraisal </vt:lpstr>
      <vt:lpstr>Heat stable Carbetocin versus Oxytocin to prevent hemorrhage after vaginal birth  </vt:lpstr>
      <vt:lpstr>Critique </vt:lpstr>
      <vt:lpstr>Critique (Cont’d)</vt:lpstr>
      <vt:lpstr>Critique (Cont’d)</vt:lpstr>
      <vt:lpstr>Critique (Cont’d)</vt:lpstr>
      <vt:lpstr>Critique (Cont’d)</vt:lpstr>
      <vt:lpstr>Critique (Cont’d)</vt:lpstr>
      <vt:lpstr>PowerPoint Presentation</vt:lpstr>
      <vt:lpstr>Critique (Cont’d)</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bari</dc:creator>
  <cp:lastModifiedBy>lenovo</cp:lastModifiedBy>
  <cp:revision>279</cp:revision>
  <cp:lastPrinted>2018-09-30T19:45:23Z</cp:lastPrinted>
  <dcterms:created xsi:type="dcterms:W3CDTF">2006-08-16T00:00:00Z</dcterms:created>
  <dcterms:modified xsi:type="dcterms:W3CDTF">2018-10-01T14:35:34Z</dcterms:modified>
</cp:coreProperties>
</file>